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5"/>
  </p:notesMasterIdLst>
  <p:handoutMasterIdLst>
    <p:handoutMasterId r:id="rId26"/>
  </p:handoutMasterIdLst>
  <p:sldIdLst>
    <p:sldId id="256" r:id="rId2"/>
    <p:sldId id="2147482515" r:id="rId3"/>
    <p:sldId id="2147482516" r:id="rId4"/>
    <p:sldId id="2147482512" r:id="rId5"/>
    <p:sldId id="2147482518" r:id="rId6"/>
    <p:sldId id="2147482519" r:id="rId7"/>
    <p:sldId id="275" r:id="rId8"/>
    <p:sldId id="272" r:id="rId9"/>
    <p:sldId id="274" r:id="rId10"/>
    <p:sldId id="2147482527" r:id="rId11"/>
    <p:sldId id="2147482520" r:id="rId12"/>
    <p:sldId id="2147482521" r:id="rId13"/>
    <p:sldId id="2147482522" r:id="rId14"/>
    <p:sldId id="2147482530" r:id="rId15"/>
    <p:sldId id="2147482524" r:id="rId16"/>
    <p:sldId id="2147482526" r:id="rId17"/>
    <p:sldId id="2147482529" r:id="rId18"/>
    <p:sldId id="273" r:id="rId19"/>
    <p:sldId id="2147482517" r:id="rId20"/>
    <p:sldId id="2147482513" r:id="rId21"/>
    <p:sldId id="2147482514" r:id="rId22"/>
    <p:sldId id="2147482511" r:id="rId23"/>
    <p:sldId id="2147482528" r:id="rId24"/>
  </p:sldIdLst>
  <p:sldSz cx="9144000" cy="5143500" type="screen16x9"/>
  <p:notesSz cx="9144000" cy="6858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0136"/>
    <a:srgbClr val="0C375C"/>
    <a:srgbClr val="921B65"/>
    <a:srgbClr val="0D0923"/>
    <a:srgbClr val="8D4E85"/>
    <a:srgbClr val="EF8206"/>
    <a:srgbClr val="004630"/>
    <a:srgbClr val="E53112"/>
    <a:srgbClr val="009949"/>
    <a:srgbClr val="005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1236" y="-9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3515BA02-9319-BF8B-9595-0FFF20304F3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9A3A03B9-FBF1-C2FB-30EE-A944E4D78FC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BA09003C-5940-AAE8-FDF9-4013F86DF71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2991E3E9-0559-C30F-BB76-B2E606070E3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A1C3EEF-CD38-435B-AD1F-872337582D8E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F636880-3C9F-25C7-0B91-A9D99AF4FA6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4ADA728-3008-6A32-251D-BA1E32596EC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9472590F-F488-02E3-F541-5F1E86C2A8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60BBBC1C-92F9-6183-EC62-B2243DC1878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en-US"/>
              <a:t>Clique para editar os estilos do texto mestre</a:t>
            </a:r>
          </a:p>
          <a:p>
            <a:pPr lvl="1"/>
            <a:r>
              <a:rPr lang="pt-BR" altLang="en-US"/>
              <a:t>Segundo nível</a:t>
            </a:r>
          </a:p>
          <a:p>
            <a:pPr lvl="2"/>
            <a:r>
              <a:rPr lang="pt-BR" altLang="en-US"/>
              <a:t>Terceiro nível</a:t>
            </a:r>
          </a:p>
          <a:p>
            <a:pPr lvl="3"/>
            <a:r>
              <a:rPr lang="pt-BR" altLang="en-US"/>
              <a:t>Quarto nível</a:t>
            </a:r>
          </a:p>
          <a:p>
            <a:pPr lvl="4"/>
            <a:r>
              <a:rPr lang="pt-BR" altLang="en-US"/>
              <a:t>Quinto nível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0B54D285-DBAB-0257-A2A0-1DAB9A148E0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id="{EA864AB7-C732-3C0B-A3E4-7D1027E2F7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8C8AE34-55B4-48C4-B8D3-4208B6ECE211}" type="slidenum">
              <a:rPr lang="pt-BR" altLang="en-US"/>
              <a:pPr/>
              <a:t>‹nº›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01DA8F29-EEA6-AB29-86CF-C882328DDF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2413" cy="5143500"/>
          </a:xfrm>
          <a:prstGeom prst="rect">
            <a:avLst/>
          </a:prstGeom>
        </p:spPr>
      </p:pic>
      <p:sp>
        <p:nvSpPr>
          <p:cNvPr id="237570" name="Espaço Reservado para Título 1"/>
          <p:cNvSpPr>
            <a:spLocks noGrp="1"/>
          </p:cNvSpPr>
          <p:nvPr>
            <p:ph type="ctrTitle"/>
          </p:nvPr>
        </p:nvSpPr>
        <p:spPr>
          <a:xfrm>
            <a:off x="684213" y="3544564"/>
            <a:ext cx="7772400" cy="452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237571" name="Espaço Reservado para Texto 2"/>
          <p:cNvSpPr>
            <a:spLocks noGrp="1"/>
          </p:cNvSpPr>
          <p:nvPr>
            <p:ph type="subTitle" idx="1"/>
          </p:nvPr>
        </p:nvSpPr>
        <p:spPr>
          <a:xfrm>
            <a:off x="1371600" y="4083918"/>
            <a:ext cx="6400800" cy="739378"/>
          </a:xfrm>
          <a:prstGeom prst="rect">
            <a:avLst/>
          </a:prstGeom>
        </p:spPr>
        <p:txBody>
          <a:bodyPr/>
          <a:lstStyle>
            <a:lvl1pPr marL="0" indent="0" algn="ctr">
              <a:buFont typeface="Arial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pt-BR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6074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7994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761193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825" y="361950"/>
            <a:ext cx="5689600" cy="6985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5" y="1168400"/>
            <a:ext cx="8642350" cy="340201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84459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32589" y="361950"/>
            <a:ext cx="2160587" cy="4207669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6" y="361950"/>
            <a:ext cx="6329363" cy="420766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25543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anade_title_only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C0F1608-8C29-59FD-2083-7DA7A209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17" y="342900"/>
            <a:ext cx="8400533" cy="7407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55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anade_title_and_content_page_white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3546DB1B-99CB-5524-57E1-771E0E28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17" y="342900"/>
            <a:ext cx="8400533" cy="7407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A5CB907-4D61-9CF2-381E-38378F53CC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2900" y="1193607"/>
            <a:ext cx="8401191" cy="33070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4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>
            <a:extLst>
              <a:ext uri="{FF2B5EF4-FFF2-40B4-BE49-F238E27FC236}">
                <a16:creationId xmlns:a16="http://schemas.microsoft.com/office/drawing/2014/main" id="{812C0E93-7692-C98F-9DA8-0C1B5DB9C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en-US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pic>
        <p:nvPicPr>
          <p:cNvPr id="19" name="Imagem 18" descr="Padrão do plano de fundo&#10;&#10;Descrição gerada automaticamente">
            <a:extLst>
              <a:ext uri="{FF2B5EF4-FFF2-40B4-BE49-F238E27FC236}">
                <a16:creationId xmlns:a16="http://schemas.microsoft.com/office/drawing/2014/main" id="{3FB6000F-3DB6-F2CA-7BD7-84EFF17A4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8927" r="17276" b="141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7CAF3B8-3A1A-253C-79F0-E435D20A10CF}"/>
              </a:ext>
            </a:extLst>
          </p:cNvPr>
          <p:cNvSpPr/>
          <p:nvPr userDrawn="1"/>
        </p:nvSpPr>
        <p:spPr>
          <a:xfrm>
            <a:off x="251520" y="1059582"/>
            <a:ext cx="8640960" cy="3888432"/>
          </a:xfrm>
          <a:prstGeom prst="roundRect">
            <a:avLst>
              <a:gd name="adj" fmla="val 294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9083286-2BD3-9A64-25C0-C99CA82F03B3}"/>
              </a:ext>
            </a:extLst>
          </p:cNvPr>
          <p:cNvSpPr/>
          <p:nvPr userDrawn="1"/>
        </p:nvSpPr>
        <p:spPr>
          <a:xfrm>
            <a:off x="1842140" y="174164"/>
            <a:ext cx="7056784" cy="740286"/>
          </a:xfrm>
          <a:prstGeom prst="roundRect">
            <a:avLst>
              <a:gd name="adj" fmla="val 197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8C09243D-B1F1-D4BA-6D0B-DF7DEFFA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3" y="195486"/>
            <a:ext cx="6985471" cy="6985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725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2">
            <a:extLst>
              <a:ext uri="{FF2B5EF4-FFF2-40B4-BE49-F238E27FC236}">
                <a16:creationId xmlns:a16="http://schemas.microsoft.com/office/drawing/2014/main" id="{812C0E93-7692-C98F-9DA8-0C1B5DB9C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en-US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pic>
        <p:nvPicPr>
          <p:cNvPr id="19" name="Imagem 18" descr="Padrão do plano de fundo&#10;&#10;Descrição gerada automaticamente">
            <a:extLst>
              <a:ext uri="{FF2B5EF4-FFF2-40B4-BE49-F238E27FC236}">
                <a16:creationId xmlns:a16="http://schemas.microsoft.com/office/drawing/2014/main" id="{3FB6000F-3DB6-F2CA-7BD7-84EFF17A4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8927" r="17276" b="141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6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07703" y="195486"/>
            <a:ext cx="6985471" cy="6985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0825" y="1168400"/>
            <a:ext cx="8642350" cy="3402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717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311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5696" y="224631"/>
            <a:ext cx="7057480" cy="6985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0826" y="1168004"/>
            <a:ext cx="4244975" cy="340161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1" y="1168004"/>
            <a:ext cx="4244975" cy="340161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335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5696" y="195486"/>
            <a:ext cx="7056784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31590"/>
            <a:ext cx="4040188" cy="8274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959034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31590"/>
            <a:ext cx="4041775" cy="82744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959034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5442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5697" y="195486"/>
            <a:ext cx="6984776" cy="6985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214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567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>
            <a:extLst>
              <a:ext uri="{FF2B5EF4-FFF2-40B4-BE49-F238E27FC236}">
                <a16:creationId xmlns:a16="http://schemas.microsoft.com/office/drawing/2014/main" id="{88548044-9BA9-D623-F223-15560765B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4875213"/>
            <a:ext cx="3995737" cy="309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>
                <a:srgbClr val="FFFFFF"/>
              </a:buClr>
            </a:pPr>
            <a:r>
              <a:rPr lang="pt-BR" altLang="en-US" sz="1400">
                <a:solidFill>
                  <a:srgbClr val="FFFFFF"/>
                </a:solidFill>
                <a:latin typeface="Calibri" panose="020F0502020204030204" pitchFamily="34" charset="0"/>
              </a:rPr>
              <a:t>Globalcode – O</a:t>
            </a:r>
            <a:r>
              <a:rPr lang="pt-BR" altLang="en-US" sz="1400">
                <a:solidFill>
                  <a:srgbClr val="FFFFFF"/>
                </a:solidFill>
                <a:latin typeface="EurostileT" pitchFamily="34" charset="0"/>
              </a:rPr>
              <a:t>pen4education</a:t>
            </a:r>
          </a:p>
        </p:txBody>
      </p:sp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C618968D-60C6-AD04-CFA0-CDDF55AB1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" t="8927" r="17276" b="141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0E60976-972A-04A5-7F12-E56AEC79A8AB}"/>
              </a:ext>
            </a:extLst>
          </p:cNvPr>
          <p:cNvSpPr/>
          <p:nvPr userDrawn="1"/>
        </p:nvSpPr>
        <p:spPr>
          <a:xfrm>
            <a:off x="251520" y="1059582"/>
            <a:ext cx="8640960" cy="3888432"/>
          </a:xfrm>
          <a:prstGeom prst="roundRect">
            <a:avLst>
              <a:gd name="adj" fmla="val 294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9A5F105-7512-35FE-C4CC-C0CC481FB482}"/>
              </a:ext>
            </a:extLst>
          </p:cNvPr>
          <p:cNvSpPr/>
          <p:nvPr userDrawn="1"/>
        </p:nvSpPr>
        <p:spPr>
          <a:xfrm>
            <a:off x="1842140" y="174164"/>
            <a:ext cx="7056784" cy="740286"/>
          </a:xfrm>
          <a:prstGeom prst="roundRect">
            <a:avLst>
              <a:gd name="adj" fmla="val 1976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18" r:id="rId2"/>
    <p:sldLayoutId id="2147484019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15" r:id="rId14"/>
    <p:sldLayoutId id="2147484017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8"/>
        </a:buBlip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8"/>
        </a:buBlip>
        <a:defRPr sz="24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8"/>
        </a:buBlip>
        <a:defRPr sz="20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Blip>
          <a:blip r:embed="rId18"/>
        </a:buBlip>
        <a:defRPr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18"/>
        </a:buBlip>
        <a:defRPr i="1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8"/>
        </a:buBlip>
        <a:defRPr i="1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8"/>
        </a:buBlip>
        <a:defRPr i="1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8"/>
        </a:buBlip>
        <a:defRPr i="1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Blip>
          <a:blip r:embed="rId18"/>
        </a:buBlip>
        <a:defRPr i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jpe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image" Target="../media/image75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sv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svg"/><Relationship Id="rId2" Type="http://schemas.openxmlformats.org/officeDocument/2006/relationships/image" Target="../media/image75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sv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3.svg"/><Relationship Id="rId2" Type="http://schemas.openxmlformats.org/officeDocument/2006/relationships/image" Target="../media/image75.png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5" Type="http://schemas.openxmlformats.org/officeDocument/2006/relationships/image" Target="../media/image86.png"/><Relationship Id="rId10" Type="http://schemas.openxmlformats.org/officeDocument/2006/relationships/image" Target="../media/image89.svg"/><Relationship Id="rId4" Type="http://schemas.openxmlformats.org/officeDocument/2006/relationships/image" Target="../media/image77.png"/><Relationship Id="rId9" Type="http://schemas.openxmlformats.org/officeDocument/2006/relationships/image" Target="../media/image88.png"/><Relationship Id="rId14" Type="http://schemas.openxmlformats.org/officeDocument/2006/relationships/image" Target="../media/image8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4.png"/><Relationship Id="rId2" Type="http://schemas.openxmlformats.org/officeDocument/2006/relationships/image" Target="../media/image15.jp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81ADB733-2175-DB90-768B-B5CF294DA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624" y="3939902"/>
            <a:ext cx="7847012" cy="1080368"/>
          </a:xfrm>
        </p:spPr>
        <p:txBody>
          <a:bodyPr/>
          <a:lstStyle/>
          <a:p>
            <a:pPr algn="r"/>
            <a:r>
              <a:rPr lang="pt-BR" altLang="en-US" b="1" dirty="0">
                <a:ea typeface="ＭＳ Ｐゴシック" panose="020B0600070205080204" pitchFamily="34" charset="-128"/>
              </a:rPr>
              <a:t>Turbine seu SRE </a:t>
            </a:r>
            <a:br>
              <a:rPr lang="pt-BR" altLang="en-US" b="1" dirty="0">
                <a:ea typeface="ＭＳ Ｐゴシック" panose="020B0600070205080204" pitchFamily="34" charset="-128"/>
              </a:rPr>
            </a:br>
            <a:r>
              <a:rPr lang="pt-BR" altLang="en-US" b="1" dirty="0">
                <a:ea typeface="ＭＳ Ｐゴシック" panose="020B0600070205080204" pitchFamily="34" charset="-128"/>
              </a:rPr>
              <a:t>com Inteligência Artificial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54E440A-85D0-9BA0-20A6-A68A159ED0C8}"/>
              </a:ext>
            </a:extLst>
          </p:cNvPr>
          <p:cNvSpPr txBox="1">
            <a:spLocks/>
          </p:cNvSpPr>
          <p:nvPr/>
        </p:nvSpPr>
        <p:spPr bwMode="auto">
          <a:xfrm>
            <a:off x="971600" y="102654"/>
            <a:ext cx="3545376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i="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pt-BR" altLang="en-US" sz="2000" b="1" kern="0" dirty="0">
                <a:solidFill>
                  <a:schemeClr val="bg1"/>
                </a:solidFill>
                <a:ea typeface="ＭＳ Ｐゴシック" panose="020B0600070205080204" pitchFamily="34" charset="-128"/>
              </a:rPr>
              <a:t>Rodrigo Tavares</a:t>
            </a:r>
          </a:p>
        </p:txBody>
      </p:sp>
      <p:sp>
        <p:nvSpPr>
          <p:cNvPr id="3" name="Text Box 18">
            <a:extLst>
              <a:ext uri="{FF2B5EF4-FFF2-40B4-BE49-F238E27FC236}">
                <a16:creationId xmlns:a16="http://schemas.microsoft.com/office/drawing/2014/main" id="{EE6EF4D3-4148-E139-60BF-FC7A80824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600" y="426504"/>
            <a:ext cx="354537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en-US" sz="1800" dirty="0" err="1">
                <a:solidFill>
                  <a:schemeClr val="bg1"/>
                </a:solidFill>
              </a:rPr>
              <a:t>DevEx</a:t>
            </a:r>
            <a:r>
              <a:rPr lang="pt-BR" altLang="en-US" sz="1800" dirty="0">
                <a:solidFill>
                  <a:schemeClr val="bg1"/>
                </a:solidFill>
              </a:rPr>
              <a:t> Manager </a:t>
            </a:r>
          </a:p>
          <a:p>
            <a:pPr eaLnBrk="1" hangingPunct="1"/>
            <a:r>
              <a:rPr lang="pt-BR" altLang="en-US" sz="1200" dirty="0">
                <a:solidFill>
                  <a:schemeClr val="bg1"/>
                </a:solidFill>
              </a:rPr>
              <a:t>Grupo Santander</a:t>
            </a:r>
          </a:p>
        </p:txBody>
      </p:sp>
      <p:pic>
        <p:nvPicPr>
          <p:cNvPr id="5" name="Imagem 4" descr="Homem com óculos de grau&#10;&#10;Descrição gerada automaticamente">
            <a:extLst>
              <a:ext uri="{FF2B5EF4-FFF2-40B4-BE49-F238E27FC236}">
                <a16:creationId xmlns:a16="http://schemas.microsoft.com/office/drawing/2014/main" id="{1E0FB226-695C-784F-3CDD-46E4B2B90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4" y="102654"/>
            <a:ext cx="856426" cy="945495"/>
          </a:xfrm>
          <a:prstGeom prst="ellipse">
            <a:avLst/>
          </a:prstGeom>
          <a:gradFill flip="none" rotWithShape="1">
            <a:gsLst>
              <a:gs pos="56000">
                <a:srgbClr val="0C375C"/>
              </a:gs>
              <a:gs pos="0">
                <a:srgbClr val="921B65"/>
              </a:gs>
              <a:gs pos="100000">
                <a:srgbClr val="0D0923"/>
              </a:gs>
            </a:gsLst>
            <a:lin ang="2700000" scaled="1"/>
            <a:tileRect/>
          </a:gradFill>
          <a:ln w="6350">
            <a:solidFill>
              <a:srgbClr val="240136"/>
            </a:solidFill>
          </a:ln>
          <a:effectLst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Profound Advice Meme Is Here To Help You Get Through 2017">
            <a:extLst>
              <a:ext uri="{FF2B5EF4-FFF2-40B4-BE49-F238E27FC236}">
                <a16:creationId xmlns:a16="http://schemas.microsoft.com/office/drawing/2014/main" id="{22C4051C-6E6D-C97D-57DA-90CD8DF27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7" b="5530"/>
          <a:stretch/>
        </p:blipFill>
        <p:spPr bwMode="auto">
          <a:xfrm>
            <a:off x="-27796" y="0"/>
            <a:ext cx="766834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he Profound Advice Meme Is Here To Help You Get Through 2017">
            <a:extLst>
              <a:ext uri="{FF2B5EF4-FFF2-40B4-BE49-F238E27FC236}">
                <a16:creationId xmlns:a16="http://schemas.microsoft.com/office/drawing/2014/main" id="{5ECE335D-F0F3-4F14-F241-D2B46D6D1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177" b="5530"/>
          <a:stretch/>
        </p:blipFill>
        <p:spPr bwMode="auto">
          <a:xfrm>
            <a:off x="7236296" y="0"/>
            <a:ext cx="1547664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Profound Advice Meme Is Here To Help You Get Through 2017">
            <a:extLst>
              <a:ext uri="{FF2B5EF4-FFF2-40B4-BE49-F238E27FC236}">
                <a16:creationId xmlns:a16="http://schemas.microsoft.com/office/drawing/2014/main" id="{6FBC94C7-FE0B-0A0E-F0B9-C101221D8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7" t="7177" r="1878" b="5530"/>
          <a:stretch/>
        </p:blipFill>
        <p:spPr bwMode="auto">
          <a:xfrm>
            <a:off x="7740352" y="0"/>
            <a:ext cx="14036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A2DED9B0-E331-1DC8-BD6D-EFF020C444EB}"/>
              </a:ext>
            </a:extLst>
          </p:cNvPr>
          <p:cNvSpPr txBox="1"/>
          <p:nvPr/>
        </p:nvSpPr>
        <p:spPr>
          <a:xfrm>
            <a:off x="4849440" y="1128812"/>
            <a:ext cx="3582144" cy="3024336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36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 Márcio tivesse analisado os indicadores antes de sair, ele não teria ficado na estrada.</a:t>
            </a:r>
          </a:p>
        </p:txBody>
      </p:sp>
    </p:spTree>
    <p:extLst>
      <p:ext uri="{BB962C8B-B14F-4D97-AF65-F5344CB8AC3E}">
        <p14:creationId xmlns:p14="http://schemas.microsoft.com/office/powerpoint/2010/main" val="4122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orpheus explains what is real">
            <a:extLst>
              <a:ext uri="{FF2B5EF4-FFF2-40B4-BE49-F238E27FC236}">
                <a16:creationId xmlns:a16="http://schemas.microsoft.com/office/drawing/2014/main" id="{E4EE3229-CB91-1760-AD88-F24E64A8F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t="13562" r="5164" b="13561"/>
          <a:stretch/>
        </p:blipFill>
        <p:spPr bwMode="auto">
          <a:xfrm>
            <a:off x="-1733" y="0"/>
            <a:ext cx="914515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5CBEFD-FDB6-8C0B-6894-F3E5A44A31BE}"/>
              </a:ext>
            </a:extLst>
          </p:cNvPr>
          <p:cNvSpPr txBox="1"/>
          <p:nvPr/>
        </p:nvSpPr>
        <p:spPr>
          <a:xfrm>
            <a:off x="1145069" y="143510"/>
            <a:ext cx="441352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Morfeu</a:t>
            </a:r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“O que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Observabilidade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INDICADORES.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um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mundo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gerado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computador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construído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para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manter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sua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aplicação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sob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controle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fim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transformar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suas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APIs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NÚMEROS.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9CA43-C06F-787D-D7D6-2C47060516C8}"/>
              </a:ext>
            </a:extLst>
          </p:cNvPr>
          <p:cNvSpPr txBox="1"/>
          <p:nvPr/>
        </p:nvSpPr>
        <p:spPr>
          <a:xfrm>
            <a:off x="5734524" y="143510"/>
            <a:ext cx="32329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Neo: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Eu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acredito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é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1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possível</a:t>
            </a:r>
            <a:r>
              <a:rPr lang="en-US" sz="2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358574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Warning Icon transparent PNG - StickPNG">
            <a:extLst>
              <a:ext uri="{FF2B5EF4-FFF2-40B4-BE49-F238E27FC236}">
                <a16:creationId xmlns:a16="http://schemas.microsoft.com/office/drawing/2014/main" id="{A4EB0385-CAA8-6CCF-E3FA-CE8B2E50D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865" y="3402790"/>
            <a:ext cx="1135631" cy="113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5492B6E-2725-69F4-0463-6FCDDAA1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921" y="208930"/>
            <a:ext cx="6608530" cy="686822"/>
          </a:xfrm>
        </p:spPr>
        <p:txBody>
          <a:bodyPr/>
          <a:lstStyle/>
          <a:p>
            <a:r>
              <a:rPr lang="pt-BR" dirty="0"/>
              <a:t>Muitas ferramentas ...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A148416-C6AA-9AEE-D95E-4981E0763882}"/>
              </a:ext>
            </a:extLst>
          </p:cNvPr>
          <p:cNvGrpSpPr/>
          <p:nvPr/>
        </p:nvGrpSpPr>
        <p:grpSpPr>
          <a:xfrm>
            <a:off x="250824" y="1937458"/>
            <a:ext cx="1226572" cy="1488375"/>
            <a:chOff x="487319" y="630515"/>
            <a:chExt cx="4464388" cy="5247127"/>
          </a:xfrm>
        </p:grpSpPr>
        <p:sp>
          <p:nvSpPr>
            <p:cNvPr id="3" name="Oval 3">
              <a:extLst>
                <a:ext uri="{FF2B5EF4-FFF2-40B4-BE49-F238E27FC236}">
                  <a16:creationId xmlns:a16="http://schemas.microsoft.com/office/drawing/2014/main" id="{C1476BA9-5C9D-8A95-AF60-606A5734F717}"/>
                </a:ext>
              </a:extLst>
            </p:cNvPr>
            <p:cNvSpPr/>
            <p:nvPr/>
          </p:nvSpPr>
          <p:spPr>
            <a:xfrm>
              <a:off x="1023257" y="1328700"/>
              <a:ext cx="2677886" cy="29820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Picture 2" descr="Jaeger Logo PNG Vector (SVG) Free Download">
              <a:extLst>
                <a:ext uri="{FF2B5EF4-FFF2-40B4-BE49-F238E27FC236}">
                  <a16:creationId xmlns:a16="http://schemas.microsoft.com/office/drawing/2014/main" id="{18B7FFAE-D009-00FD-1539-5FE7D58E77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01"/>
            <a:stretch/>
          </p:blipFill>
          <p:spPr bwMode="auto">
            <a:xfrm>
              <a:off x="487319" y="630515"/>
              <a:ext cx="4464388" cy="524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Picture 4" descr="grafana-logo - Skedler">
            <a:extLst>
              <a:ext uri="{FF2B5EF4-FFF2-40B4-BE49-F238E27FC236}">
                <a16:creationId xmlns:a16="http://schemas.microsoft.com/office/drawing/2014/main" id="{6F72033B-9D28-BCCC-1D03-37D31B567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858" y="2981097"/>
            <a:ext cx="2411760" cy="120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Ícone colorido Splunk em PNG, SVG">
            <a:extLst>
              <a:ext uri="{FF2B5EF4-FFF2-40B4-BE49-F238E27FC236}">
                <a16:creationId xmlns:a16="http://schemas.microsoft.com/office/drawing/2014/main" id="{87FC40BC-B7DB-6AE0-83F2-B8135CB61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989" y="619616"/>
            <a:ext cx="1907612" cy="19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OpenTelemetry">
            <a:extLst>
              <a:ext uri="{FF2B5EF4-FFF2-40B4-BE49-F238E27FC236}">
                <a16:creationId xmlns:a16="http://schemas.microsoft.com/office/drawing/2014/main" id="{2DF6BA4C-3C9D-E0D5-1B14-B1BCE2FAF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" r="6216"/>
          <a:stretch/>
        </p:blipFill>
        <p:spPr bwMode="auto">
          <a:xfrm>
            <a:off x="297056" y="3402790"/>
            <a:ext cx="1709465" cy="100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6F220822-B61D-9036-463C-07C7A21820F7}"/>
              </a:ext>
            </a:extLst>
          </p:cNvPr>
          <p:cNvSpPr txBox="1">
            <a:spLocks/>
          </p:cNvSpPr>
          <p:nvPr/>
        </p:nvSpPr>
        <p:spPr bwMode="auto">
          <a:xfrm>
            <a:off x="7192865" y="4149034"/>
            <a:ext cx="1725070" cy="1054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pt-BR" kern="0" dirty="0"/>
              <a:t>mas ...</a:t>
            </a:r>
          </a:p>
        </p:txBody>
      </p:sp>
      <p:pic>
        <p:nvPicPr>
          <p:cNvPr id="4106" name="Picture 10" descr="Prometheus - Oomnitza">
            <a:extLst>
              <a:ext uri="{FF2B5EF4-FFF2-40B4-BE49-F238E27FC236}">
                <a16:creationId xmlns:a16="http://schemas.microsoft.com/office/drawing/2014/main" id="{32591330-A5AF-28F4-AD89-709368438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21" y="3604015"/>
            <a:ext cx="1735124" cy="173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lasticco kibana logo - Social media e Logos">
            <a:extLst>
              <a:ext uri="{FF2B5EF4-FFF2-40B4-BE49-F238E27FC236}">
                <a16:creationId xmlns:a16="http://schemas.microsoft.com/office/drawing/2014/main" id="{4CB4B14D-D200-D7CF-D024-603F006E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96" y="1200151"/>
            <a:ext cx="2054930" cy="102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gios Open Source | Nagios Open Source">
            <a:extLst>
              <a:ext uri="{FF2B5EF4-FFF2-40B4-BE49-F238E27FC236}">
                <a16:creationId xmlns:a16="http://schemas.microsoft.com/office/drawing/2014/main" id="{112DF1BE-2F6A-917D-21B8-2BCFB72F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979" y="1954375"/>
            <a:ext cx="1837859" cy="44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46F383-E293-9569-421F-24958CC32A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5516" y="2681645"/>
            <a:ext cx="1275116" cy="1090084"/>
          </a:xfrm>
          <a:prstGeom prst="rect">
            <a:avLst/>
          </a:prstGeom>
        </p:spPr>
      </p:pic>
      <p:pic>
        <p:nvPicPr>
          <p:cNvPr id="4104" name="Picture 8" descr="Logos &amp; Press Kit | Datadog">
            <a:extLst>
              <a:ext uri="{FF2B5EF4-FFF2-40B4-BE49-F238E27FC236}">
                <a16:creationId xmlns:a16="http://schemas.microsoft.com/office/drawing/2014/main" id="{E9BDCBBF-1E91-34DC-B28E-2F90857E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34" y="1889382"/>
            <a:ext cx="1275116" cy="127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Media Assets | New Relic">
            <a:extLst>
              <a:ext uri="{FF2B5EF4-FFF2-40B4-BE49-F238E27FC236}">
                <a16:creationId xmlns:a16="http://schemas.microsoft.com/office/drawing/2014/main" id="{4843ABEE-6F25-9D8F-275F-8B5D31886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093" y="2649495"/>
            <a:ext cx="1543483" cy="78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What is Azure Synapse Analytics - Flexmind">
            <a:extLst>
              <a:ext uri="{FF2B5EF4-FFF2-40B4-BE49-F238E27FC236}">
                <a16:creationId xmlns:a16="http://schemas.microsoft.com/office/drawing/2014/main" id="{10D88C3F-253D-5565-2D7E-210709B86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539" y="3957324"/>
            <a:ext cx="1727289" cy="87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2273649-1CFC-F6CF-6657-9567C2442D6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92865" y="1329536"/>
            <a:ext cx="934820" cy="985695"/>
          </a:xfrm>
          <a:prstGeom prst="rect">
            <a:avLst/>
          </a:prstGeom>
        </p:spPr>
      </p:pic>
      <p:pic>
        <p:nvPicPr>
          <p:cNvPr id="4120" name="Picture 24" descr="Apache Cassandra | Apache Cassandra Documentation">
            <a:extLst>
              <a:ext uri="{FF2B5EF4-FFF2-40B4-BE49-F238E27FC236}">
                <a16:creationId xmlns:a16="http://schemas.microsoft.com/office/drawing/2014/main" id="{96AB8B5F-4256-D558-653C-5DA8FF02A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34" y="3838515"/>
            <a:ext cx="1145730" cy="113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Istio — Parte 5 — Tracing &amp; Monitoring: Onde você está e quão rápido você  está indo? | by Clayton K. N. Passos | codigorefinado | Medium">
            <a:extLst>
              <a:ext uri="{FF2B5EF4-FFF2-40B4-BE49-F238E27FC236}">
                <a16:creationId xmlns:a16="http://schemas.microsoft.com/office/drawing/2014/main" id="{A10849E6-1F5C-664F-2805-ADD709D26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5"/>
          <a:stretch/>
        </p:blipFill>
        <p:spPr bwMode="auto">
          <a:xfrm>
            <a:off x="1481544" y="2438324"/>
            <a:ext cx="1675485" cy="77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4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nyone watching the dark, wryly funny &quot;Post Mortem&quot;? : r/netflix">
            <a:extLst>
              <a:ext uri="{FF2B5EF4-FFF2-40B4-BE49-F238E27FC236}">
                <a16:creationId xmlns:a16="http://schemas.microsoft.com/office/drawing/2014/main" id="{FD62B006-4971-1898-0EE5-A1983986B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1" t="6838" r="-38" b="16229"/>
          <a:stretch/>
        </p:blipFill>
        <p:spPr bwMode="auto">
          <a:xfrm>
            <a:off x="-28903" y="0"/>
            <a:ext cx="917290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7ED8BA6-1E01-1C90-377A-51F5D264C01A}"/>
              </a:ext>
            </a:extLst>
          </p:cNvPr>
          <p:cNvSpPr txBox="1">
            <a:spLocks/>
          </p:cNvSpPr>
          <p:nvPr/>
        </p:nvSpPr>
        <p:spPr bwMode="auto">
          <a:xfrm>
            <a:off x="2843808" y="459033"/>
            <a:ext cx="3244979" cy="158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400" b="1">
                <a:solidFill>
                  <a:schemeClr val="tx1"/>
                </a:solidFill>
                <a:latin typeface="Segoe UI" panose="020B0502040204020203" pitchFamily="34" charset="0"/>
                <a:ea typeface="ＭＳ Ｐゴシック" charset="0"/>
                <a:cs typeface="Segoe UI" panose="020B0502040204020203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pt-BR" sz="2000" kern="0" dirty="0"/>
              <a:t>...na maioria das empresas elas são usadas apenas para analisar o </a:t>
            </a:r>
            <a:br>
              <a:rPr lang="pt-BR" sz="2000" kern="0" dirty="0"/>
            </a:br>
            <a:r>
              <a:rPr lang="pt-BR" sz="2000" kern="0" dirty="0"/>
              <a:t>“post mortem”, ou seja, depois que a aplicação </a:t>
            </a:r>
          </a:p>
          <a:p>
            <a:pPr algn="ctr"/>
            <a:r>
              <a:rPr lang="pt-BR" sz="2000" kern="0" dirty="0"/>
              <a:t>partiu!</a:t>
            </a:r>
          </a:p>
        </p:txBody>
      </p:sp>
      <p:pic>
        <p:nvPicPr>
          <p:cNvPr id="19" name="Imagem 18" descr="Placa de flor&#10;&#10;Descrição gerada automaticamente com confiança média">
            <a:extLst>
              <a:ext uri="{FF2B5EF4-FFF2-40B4-BE49-F238E27FC236}">
                <a16:creationId xmlns:a16="http://schemas.microsoft.com/office/drawing/2014/main" id="{AEE47728-A385-D212-6A30-F53DD410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52" y="2545816"/>
            <a:ext cx="2553734" cy="29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04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92B6E-2725-69F4-0463-6FCDDAA1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921" y="208930"/>
            <a:ext cx="6608530" cy="686822"/>
          </a:xfrm>
        </p:spPr>
        <p:txBody>
          <a:bodyPr/>
          <a:lstStyle/>
          <a:p>
            <a:r>
              <a:rPr lang="pt-BR" dirty="0"/>
              <a:t>SRE direto da fonte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A78CFB1-564A-E480-5E3D-8C1D17AE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9662"/>
            <a:ext cx="5863750" cy="2304256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AEC9932E-CA04-0AE8-2794-D204C58E863B}"/>
              </a:ext>
            </a:extLst>
          </p:cNvPr>
          <p:cNvSpPr txBox="1">
            <a:spLocks/>
          </p:cNvSpPr>
          <p:nvPr/>
        </p:nvSpPr>
        <p:spPr>
          <a:xfrm>
            <a:off x="467544" y="1347614"/>
            <a:ext cx="6608530" cy="68682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pt-BR" sz="2000" kern="0" dirty="0"/>
              <a:t>Livros gratuitos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F2B8212-93B8-6B9B-767A-E558A5393520}"/>
              </a:ext>
            </a:extLst>
          </p:cNvPr>
          <p:cNvSpPr txBox="1"/>
          <p:nvPr/>
        </p:nvSpPr>
        <p:spPr>
          <a:xfrm>
            <a:off x="1108682" y="4227934"/>
            <a:ext cx="4581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https://sre.google/books/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AEFEF92-0F2E-65E6-FB41-9F2A3ED6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1995686"/>
            <a:ext cx="1800200" cy="181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Nazare GIFs | Tenor">
            <a:extLst>
              <a:ext uri="{FF2B5EF4-FFF2-40B4-BE49-F238E27FC236}">
                <a16:creationId xmlns:a16="http://schemas.microsoft.com/office/drawing/2014/main" id="{95313D7B-6C67-1661-555B-EE6F9495F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89" y="0"/>
            <a:ext cx="427991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FBCDB41-A2BB-A377-3E79-C210A950D3CC}"/>
              </a:ext>
            </a:extLst>
          </p:cNvPr>
          <p:cNvSpPr txBox="1"/>
          <p:nvPr/>
        </p:nvSpPr>
        <p:spPr>
          <a:xfrm>
            <a:off x="814886" y="1236933"/>
            <a:ext cx="17099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Supervised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Classification</a:t>
            </a:r>
            <a:endParaRPr lang="pt-BR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AD57D6DE-1EA9-A280-E21E-2DBAAABF2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3" t="8927" r="51515" b="14112"/>
          <a:stretch/>
        </p:blipFill>
        <p:spPr>
          <a:xfrm>
            <a:off x="4326084" y="0"/>
            <a:ext cx="749971" cy="51435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1AF444-82E4-23A5-A78F-6ADC734593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8569" y="278335"/>
            <a:ext cx="2998494" cy="62451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sz="1800" b="1" dirty="0">
                <a:solidFill>
                  <a:schemeClr val="bg1"/>
                </a:solidFill>
              </a:rPr>
              <a:t>O caos de monitorar informações diferentes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83C708D-B597-1D3C-D38A-49D1F81C258F}"/>
              </a:ext>
            </a:extLst>
          </p:cNvPr>
          <p:cNvSpPr txBox="1"/>
          <p:nvPr/>
        </p:nvSpPr>
        <p:spPr>
          <a:xfrm>
            <a:off x="2793259" y="4279843"/>
            <a:ext cx="2003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Clustering-Based</a:t>
            </a:r>
            <a:endParaRPr lang="pt-BR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D850E6-F418-AF9A-A566-3E54E9C9A9D3}"/>
              </a:ext>
            </a:extLst>
          </p:cNvPr>
          <p:cNvSpPr txBox="1"/>
          <p:nvPr/>
        </p:nvSpPr>
        <p:spPr>
          <a:xfrm>
            <a:off x="2739359" y="4688354"/>
            <a:ext cx="19163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One-Class SVM</a:t>
            </a:r>
            <a:endParaRPr lang="pt-B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080132F-A448-1013-C9E3-71C2E46DF5CD}"/>
              </a:ext>
            </a:extLst>
          </p:cNvPr>
          <p:cNvSpPr txBox="1"/>
          <p:nvPr/>
        </p:nvSpPr>
        <p:spPr>
          <a:xfrm>
            <a:off x="2861087" y="2738746"/>
            <a:ext cx="17137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Linear </a:t>
            </a:r>
            <a:r>
              <a:rPr lang="pt-BR" sz="1100" dirty="0" err="1">
                <a:solidFill>
                  <a:schemeClr val="bg1">
                    <a:lumMod val="85000"/>
                  </a:schemeClr>
                </a:solidFill>
              </a:rPr>
              <a:t>Regression</a:t>
            </a:r>
            <a:endParaRPr lang="pt-B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C209A1-2C36-3D52-E3D5-B10BEAB339D9}"/>
              </a:ext>
            </a:extLst>
          </p:cNvPr>
          <p:cNvSpPr txBox="1"/>
          <p:nvPr/>
        </p:nvSpPr>
        <p:spPr>
          <a:xfrm>
            <a:off x="2540943" y="2318956"/>
            <a:ext cx="1655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bg1">
                    <a:lumMod val="65000"/>
                  </a:schemeClr>
                </a:solidFill>
              </a:rPr>
              <a:t>Time Series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847B545-05CA-443F-D99A-A2F1C2C9085C}"/>
              </a:ext>
            </a:extLst>
          </p:cNvPr>
          <p:cNvSpPr txBox="1"/>
          <p:nvPr/>
        </p:nvSpPr>
        <p:spPr>
          <a:xfrm>
            <a:off x="216567" y="3999775"/>
            <a:ext cx="2006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Regression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for </a:t>
            </a: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Error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Quantity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Prediction</a:t>
            </a:r>
            <a:endParaRPr lang="pt-BR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2393EB7-715E-46C4-6A42-5127EBFDFE6C}"/>
              </a:ext>
            </a:extLst>
          </p:cNvPr>
          <p:cNvSpPr txBox="1"/>
          <p:nvPr/>
        </p:nvSpPr>
        <p:spPr>
          <a:xfrm>
            <a:off x="484744" y="2635512"/>
            <a:ext cx="1655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Supervised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Regression</a:t>
            </a:r>
            <a:endParaRPr lang="pt-BR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696D52-72D9-C20E-6012-F4F68A788987}"/>
              </a:ext>
            </a:extLst>
          </p:cNvPr>
          <p:cNvSpPr txBox="1"/>
          <p:nvPr/>
        </p:nvSpPr>
        <p:spPr>
          <a:xfrm>
            <a:off x="3552313" y="3192037"/>
            <a:ext cx="1429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Transaction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Aggregation</a:t>
            </a:r>
            <a:endParaRPr lang="pt-BR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3E28A17-8090-D0F2-AB8F-5325F913AE52}"/>
              </a:ext>
            </a:extLst>
          </p:cNvPr>
          <p:cNvSpPr txBox="1"/>
          <p:nvPr/>
        </p:nvSpPr>
        <p:spPr>
          <a:xfrm>
            <a:off x="3245314" y="1497741"/>
            <a:ext cx="15853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Feature</a:t>
            </a:r>
            <a:r>
              <a:rPr lang="pt-BR" sz="1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sz="1400" b="1" dirty="0" err="1">
                <a:solidFill>
                  <a:schemeClr val="bg1">
                    <a:lumMod val="95000"/>
                  </a:schemeClr>
                </a:solidFill>
              </a:rPr>
              <a:t>Engineering</a:t>
            </a:r>
            <a:endParaRPr lang="pt-BR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D1F6019-3E9D-8725-0238-BCC4AA0DCDA2}"/>
              </a:ext>
            </a:extLst>
          </p:cNvPr>
          <p:cNvSpPr txBox="1"/>
          <p:nvPr/>
        </p:nvSpPr>
        <p:spPr>
          <a:xfrm>
            <a:off x="2040258" y="3746341"/>
            <a:ext cx="10225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1">
                    <a:lumMod val="85000"/>
                  </a:schemeClr>
                </a:solidFill>
              </a:rPr>
              <a:t>LightGBM</a:t>
            </a:r>
            <a:endParaRPr lang="pt-B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832BDAA-2269-FCB0-9893-E487F75CD754}"/>
              </a:ext>
            </a:extLst>
          </p:cNvPr>
          <p:cNvSpPr txBox="1"/>
          <p:nvPr/>
        </p:nvSpPr>
        <p:spPr>
          <a:xfrm>
            <a:off x="1649562" y="2083720"/>
            <a:ext cx="13575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1">
                    <a:lumMod val="85000"/>
                  </a:schemeClr>
                </a:solidFill>
              </a:rPr>
              <a:t>Decision</a:t>
            </a:r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t-BR" sz="1100" dirty="0" err="1">
                <a:solidFill>
                  <a:schemeClr val="bg1">
                    <a:lumMod val="85000"/>
                  </a:schemeClr>
                </a:solidFill>
              </a:rPr>
              <a:t>Trees</a:t>
            </a:r>
            <a:endParaRPr lang="pt-B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9408FF-6B60-77B5-52BA-7C026E241F50}"/>
              </a:ext>
            </a:extLst>
          </p:cNvPr>
          <p:cNvSpPr txBox="1"/>
          <p:nvPr/>
        </p:nvSpPr>
        <p:spPr>
          <a:xfrm>
            <a:off x="2038085" y="4376377"/>
            <a:ext cx="940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1">
                    <a:lumMod val="85000"/>
                  </a:schemeClr>
                </a:solidFill>
              </a:rPr>
              <a:t>Prophet</a:t>
            </a:r>
            <a:endParaRPr lang="pt-B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6DDC25F-5EA3-1009-77C3-D9A56498566A}"/>
              </a:ext>
            </a:extLst>
          </p:cNvPr>
          <p:cNvSpPr txBox="1"/>
          <p:nvPr/>
        </p:nvSpPr>
        <p:spPr>
          <a:xfrm>
            <a:off x="1843127" y="2785514"/>
            <a:ext cx="11521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DBSCAN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A17ED43-C83B-4E15-6942-88687F95C0E0}"/>
              </a:ext>
            </a:extLst>
          </p:cNvPr>
          <p:cNvSpPr txBox="1"/>
          <p:nvPr/>
        </p:nvSpPr>
        <p:spPr>
          <a:xfrm>
            <a:off x="244250" y="3551475"/>
            <a:ext cx="7851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DNN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51E5CB6-30BC-E55F-79B1-C6D87A79EA38}"/>
              </a:ext>
            </a:extLst>
          </p:cNvPr>
          <p:cNvSpPr txBox="1"/>
          <p:nvPr/>
        </p:nvSpPr>
        <p:spPr>
          <a:xfrm>
            <a:off x="869980" y="3658288"/>
            <a:ext cx="10667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HDBSCAN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87193EB-3687-2D58-40C6-733F051BC8AF}"/>
              </a:ext>
            </a:extLst>
          </p:cNvPr>
          <p:cNvSpPr txBox="1"/>
          <p:nvPr/>
        </p:nvSpPr>
        <p:spPr>
          <a:xfrm>
            <a:off x="161834" y="1836928"/>
            <a:ext cx="7200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LOF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1A28653-8717-5211-3177-59521BCE549F}"/>
              </a:ext>
            </a:extLst>
          </p:cNvPr>
          <p:cNvSpPr txBox="1"/>
          <p:nvPr/>
        </p:nvSpPr>
        <p:spPr>
          <a:xfrm>
            <a:off x="600980" y="3278375"/>
            <a:ext cx="940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LSTM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69B52EE-66A7-4BB6-390C-6BB062B4BD71}"/>
              </a:ext>
            </a:extLst>
          </p:cNvPr>
          <p:cNvSpPr txBox="1"/>
          <p:nvPr/>
        </p:nvSpPr>
        <p:spPr>
          <a:xfrm>
            <a:off x="2264639" y="3243713"/>
            <a:ext cx="7154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GRU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10679BC-E8CF-4792-4182-6CB9F8F95B83}"/>
              </a:ext>
            </a:extLst>
          </p:cNvPr>
          <p:cNvSpPr txBox="1"/>
          <p:nvPr/>
        </p:nvSpPr>
        <p:spPr>
          <a:xfrm>
            <a:off x="305735" y="4670955"/>
            <a:ext cx="14474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1">
                    <a:lumMod val="85000"/>
                  </a:schemeClr>
                </a:solidFill>
              </a:rPr>
              <a:t>Random</a:t>
            </a:r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 Forest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48DEDAC-BFC7-6B36-D5C4-3B82DBF97EA3}"/>
              </a:ext>
            </a:extLst>
          </p:cNvPr>
          <p:cNvSpPr txBox="1"/>
          <p:nvPr/>
        </p:nvSpPr>
        <p:spPr>
          <a:xfrm>
            <a:off x="3245314" y="2081233"/>
            <a:ext cx="13575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</a:rPr>
              <a:t>Autoencoders</a:t>
            </a:r>
            <a:endParaRPr lang="pt-B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1AF974C-2E8A-49FF-0795-312AE6646C97}"/>
              </a:ext>
            </a:extLst>
          </p:cNvPr>
          <p:cNvSpPr txBox="1"/>
          <p:nvPr/>
        </p:nvSpPr>
        <p:spPr>
          <a:xfrm>
            <a:off x="305735" y="2177683"/>
            <a:ext cx="940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chemeClr val="bg1">
                    <a:lumMod val="85000"/>
                  </a:schemeClr>
                </a:solidFill>
              </a:rPr>
              <a:t>XGBoost</a:t>
            </a:r>
            <a:endParaRPr lang="pt-B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4AC9B11-F2BE-F340-188F-A74D6891AE2B}"/>
              </a:ext>
            </a:extLst>
          </p:cNvPr>
          <p:cNvSpPr txBox="1"/>
          <p:nvPr/>
        </p:nvSpPr>
        <p:spPr>
          <a:xfrm>
            <a:off x="881914" y="1866966"/>
            <a:ext cx="940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K-</a:t>
            </a:r>
            <a:r>
              <a:rPr lang="pt-BR" sz="1100" dirty="0" err="1">
                <a:solidFill>
                  <a:schemeClr val="bg1">
                    <a:lumMod val="85000"/>
                  </a:schemeClr>
                </a:solidFill>
              </a:rPr>
              <a:t>Means</a:t>
            </a:r>
            <a:endParaRPr lang="pt-BR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D56A90C-2E94-67B7-DCA6-ABBB45860FEB}"/>
              </a:ext>
            </a:extLst>
          </p:cNvPr>
          <p:cNvSpPr txBox="1"/>
          <p:nvPr/>
        </p:nvSpPr>
        <p:spPr>
          <a:xfrm>
            <a:off x="3217543" y="3906939"/>
            <a:ext cx="942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>
                    <a:lumMod val="85000"/>
                  </a:schemeClr>
                </a:solidFill>
              </a:rPr>
              <a:t>ARIMA</a:t>
            </a:r>
          </a:p>
        </p:txBody>
      </p:sp>
    </p:spTree>
    <p:extLst>
      <p:ext uri="{BB962C8B-B14F-4D97-AF65-F5344CB8AC3E}">
        <p14:creationId xmlns:p14="http://schemas.microsoft.com/office/powerpoint/2010/main" val="45838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0BD0EBB-4A72-11F3-63FC-E3F39838D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57" y="1017291"/>
            <a:ext cx="3963491" cy="4142520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34083C3-127F-77A7-B534-C65C3943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199525"/>
            <a:ext cx="5701748" cy="698500"/>
          </a:xfrm>
        </p:spPr>
        <p:txBody>
          <a:bodyPr/>
          <a:lstStyle/>
          <a:p>
            <a:r>
              <a:rPr lang="pt-BR" dirty="0"/>
              <a:t>Ingerindo alguns dados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6E89EF0-43E8-FEE5-7030-D86B78C7BCAD}"/>
              </a:ext>
            </a:extLst>
          </p:cNvPr>
          <p:cNvGrpSpPr/>
          <p:nvPr/>
        </p:nvGrpSpPr>
        <p:grpSpPr>
          <a:xfrm>
            <a:off x="388403" y="1535521"/>
            <a:ext cx="4522886" cy="3106060"/>
            <a:chOff x="47888" y="1481914"/>
            <a:chExt cx="4942542" cy="3145435"/>
          </a:xfrm>
        </p:grpSpPr>
        <p:pic>
          <p:nvPicPr>
            <p:cNvPr id="12290" name="Picture 2" descr="Rest API icon PNG and SVG Vector Free Download">
              <a:extLst>
                <a:ext uri="{FF2B5EF4-FFF2-40B4-BE49-F238E27FC236}">
                  <a16:creationId xmlns:a16="http://schemas.microsoft.com/office/drawing/2014/main" id="{E1BFA311-3590-6F23-6858-16F390338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414" y="1558835"/>
              <a:ext cx="1082008" cy="885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2" name="Picture 4" descr="Sdk - Free electronics icons">
              <a:extLst>
                <a:ext uri="{FF2B5EF4-FFF2-40B4-BE49-F238E27FC236}">
                  <a16:creationId xmlns:a16="http://schemas.microsoft.com/office/drawing/2014/main" id="{A50B55EE-3292-15A0-3D3B-B77C72E64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8" y="3414888"/>
              <a:ext cx="972004" cy="972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0" name="Picture 12" descr="Azure Data Platform Landscape">
              <a:extLst>
                <a:ext uri="{FF2B5EF4-FFF2-40B4-BE49-F238E27FC236}">
                  <a16:creationId xmlns:a16="http://schemas.microsoft.com/office/drawing/2014/main" id="{8DFC8AE7-D6A3-A4B1-97DC-6761F4D0E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482" y="1526849"/>
              <a:ext cx="631948" cy="949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2" name="Picture 14" descr="My first look at Azure IoT Hub | Erwin Staal">
              <a:extLst>
                <a:ext uri="{FF2B5EF4-FFF2-40B4-BE49-F238E27FC236}">
                  <a16:creationId xmlns:a16="http://schemas.microsoft.com/office/drawing/2014/main" id="{FABED7E4-5B1E-596D-C064-289707AE6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88" t="9190" r="24162" b="7269"/>
            <a:stretch/>
          </p:blipFill>
          <p:spPr bwMode="auto">
            <a:xfrm>
              <a:off x="1395812" y="1523467"/>
              <a:ext cx="865984" cy="956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4" name="Picture 16" descr="Azure Data Platform Landscape">
              <a:extLst>
                <a:ext uri="{FF2B5EF4-FFF2-40B4-BE49-F238E27FC236}">
                  <a16:creationId xmlns:a16="http://schemas.microsoft.com/office/drawing/2014/main" id="{5D740760-D58F-3E85-2988-3C460781F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420" y="1614431"/>
              <a:ext cx="774484" cy="774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6" name="Picture 18" descr="Azure Icons &amp; Symbols | EdrawMax">
              <a:extLst>
                <a:ext uri="{FF2B5EF4-FFF2-40B4-BE49-F238E27FC236}">
                  <a16:creationId xmlns:a16="http://schemas.microsoft.com/office/drawing/2014/main" id="{B1CB1BC1-FE55-BF62-A518-7850422C50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65" t="40370" r="74369" b="9381"/>
            <a:stretch/>
          </p:blipFill>
          <p:spPr bwMode="auto">
            <a:xfrm>
              <a:off x="2339752" y="1481914"/>
              <a:ext cx="762278" cy="1039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08" name="Picture 20" descr="Entity Framework Core ASP.NET Core .NET Framework, microsoft, blue, text  png | PNGEgg">
              <a:extLst>
                <a:ext uri="{FF2B5EF4-FFF2-40B4-BE49-F238E27FC236}">
                  <a16:creationId xmlns:a16="http://schemas.microsoft.com/office/drawing/2014/main" id="{FBF3D6BD-3EBB-31A0-DFE2-257A751D0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3" t="9739" r="11472" b="10284"/>
            <a:stretch/>
          </p:blipFill>
          <p:spPr bwMode="auto">
            <a:xfrm>
              <a:off x="1387190" y="3543475"/>
              <a:ext cx="713133" cy="71313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10" name="Picture 22" descr="Python Logo – PNG e Vetor – Download de Logo">
              <a:extLst>
                <a:ext uri="{FF2B5EF4-FFF2-40B4-BE49-F238E27FC236}">
                  <a16:creationId xmlns:a16="http://schemas.microsoft.com/office/drawing/2014/main" id="{D35FF3D9-A442-15C7-6157-32E3D9E3A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418" y="3543475"/>
              <a:ext cx="823850" cy="916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CF2414C-BC36-2A23-6082-BA2980F27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8661"/>
            <a:stretch/>
          </p:blipFill>
          <p:spPr>
            <a:xfrm>
              <a:off x="2240590" y="3219401"/>
              <a:ext cx="761296" cy="1167491"/>
            </a:xfrm>
            <a:prstGeom prst="rect">
              <a:avLst/>
            </a:prstGeom>
          </p:spPr>
        </p:pic>
        <p:pic>
          <p:nvPicPr>
            <p:cNvPr id="12314" name="Picture 26">
              <a:extLst>
                <a:ext uri="{FF2B5EF4-FFF2-40B4-BE49-F238E27FC236}">
                  <a16:creationId xmlns:a16="http://schemas.microsoft.com/office/drawing/2014/main" id="{CC3BCA42-BD56-4BBB-45EF-036CE802A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6466" y="3736299"/>
              <a:ext cx="853306" cy="52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3C00C11A-5AAC-29FF-2BD1-45311E39F44B}"/>
                </a:ext>
              </a:extLst>
            </p:cNvPr>
            <p:cNvSpPr/>
            <p:nvPr/>
          </p:nvSpPr>
          <p:spPr>
            <a:xfrm>
              <a:off x="1030608" y="3190369"/>
              <a:ext cx="276861" cy="1436980"/>
            </a:xfrm>
            <a:prstGeom prst="rightBrace">
              <a:avLst>
                <a:gd name="adj1" fmla="val 90902"/>
                <a:gd name="adj2" fmla="val 50000"/>
              </a:avLst>
            </a:prstGeom>
            <a:ln w="57150">
              <a:solidFill>
                <a:srgbClr val="EF820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C941F952-6FC7-B321-3B92-3632F9EC6C56}"/>
                </a:ext>
              </a:extLst>
            </p:cNvPr>
            <p:cNvCxnSpPr/>
            <p:nvPr/>
          </p:nvCxnSpPr>
          <p:spPr>
            <a:xfrm>
              <a:off x="1091855" y="2859782"/>
              <a:ext cx="3084095" cy="0"/>
            </a:xfrm>
            <a:prstGeom prst="line">
              <a:avLst/>
            </a:prstGeom>
            <a:ln w="57150">
              <a:solidFill>
                <a:srgbClr val="EF820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3667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34083C3-127F-77A7-B534-C65C3943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12" y="226814"/>
            <a:ext cx="5689600" cy="698500"/>
          </a:xfrm>
        </p:spPr>
        <p:txBody>
          <a:bodyPr/>
          <a:lstStyle/>
          <a:p>
            <a:r>
              <a:rPr lang="pt-BR" dirty="0"/>
              <a:t>Fluxo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6F893F-C573-9E04-0328-AA006D383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03598"/>
            <a:ext cx="3350646" cy="336383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3957EA-5044-801C-7690-79A44E27B113}"/>
              </a:ext>
            </a:extLst>
          </p:cNvPr>
          <p:cNvSpPr txBox="1"/>
          <p:nvPr/>
        </p:nvSpPr>
        <p:spPr>
          <a:xfrm>
            <a:off x="4197184" y="1854465"/>
            <a:ext cx="446449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Definir o Problema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Coletar e Preparar 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Análise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Escolher o Algoritmo de </a:t>
            </a:r>
            <a:r>
              <a:rPr lang="pt-BR" sz="1600" dirty="0" err="1"/>
              <a:t>Machine</a:t>
            </a:r>
            <a:r>
              <a:rPr lang="pt-BR" sz="1600" dirty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Treinamento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Avaliação do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Implementação do Modelo em Produção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Monitoramento e Manutenção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18716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:linus_torvalds [Wiki Computação]">
            <a:extLst>
              <a:ext uri="{FF2B5EF4-FFF2-40B4-BE49-F238E27FC236}">
                <a16:creationId xmlns:a16="http://schemas.microsoft.com/office/drawing/2014/main" id="{597F7C31-9388-9611-35FE-D29AD2590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3" b="10910"/>
          <a:stretch/>
        </p:blipFill>
        <p:spPr bwMode="auto">
          <a:xfrm>
            <a:off x="1" y="-6659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213F39-7491-2A51-4E7D-EDDE9FBF2567}"/>
              </a:ext>
            </a:extLst>
          </p:cNvPr>
          <p:cNvSpPr txBox="1"/>
          <p:nvPr/>
        </p:nvSpPr>
        <p:spPr>
          <a:xfrm>
            <a:off x="280801" y="314211"/>
            <a:ext cx="3926090" cy="1091117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36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Talk </a:t>
            </a:r>
            <a:r>
              <a:rPr lang="pt-BR" sz="3600" i="1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is</a:t>
            </a:r>
            <a:r>
              <a:rPr lang="pt-BR" sz="36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pt-BR" sz="3600" i="1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cheap</a:t>
            </a:r>
            <a:r>
              <a:rPr lang="pt-BR" sz="36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. </a:t>
            </a:r>
          </a:p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36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Show me </a:t>
            </a:r>
            <a:r>
              <a:rPr lang="pt-BR" sz="3600" i="1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</a:t>
            </a:r>
            <a:r>
              <a:rPr lang="pt-BR" sz="36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pt-BR" sz="3600" i="1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code</a:t>
            </a:r>
            <a:r>
              <a:rPr lang="pt-BR" sz="36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7BA66-3C9A-A5F5-559B-CD1929AC7A36}"/>
              </a:ext>
            </a:extLst>
          </p:cNvPr>
          <p:cNvSpPr txBox="1"/>
          <p:nvPr/>
        </p:nvSpPr>
        <p:spPr>
          <a:xfrm>
            <a:off x="280801" y="1291539"/>
            <a:ext cx="3926090" cy="1091117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- Linus Torvalds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AE909-8985-272C-F13E-415EF682D094}"/>
              </a:ext>
            </a:extLst>
          </p:cNvPr>
          <p:cNvSpPr txBox="1"/>
          <p:nvPr/>
        </p:nvSpPr>
        <p:spPr>
          <a:xfrm>
            <a:off x="87655" y="2287102"/>
            <a:ext cx="3926090" cy="43572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i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(Falar é fácil. Me mostre o código.)</a:t>
            </a:r>
          </a:p>
        </p:txBody>
      </p:sp>
      <p:pic>
        <p:nvPicPr>
          <p:cNvPr id="1028" name="Picture 4" descr="Tux – Wikipédia, a enciclopédia livre">
            <a:extLst>
              <a:ext uri="{FF2B5EF4-FFF2-40B4-BE49-F238E27FC236}">
                <a16:creationId xmlns:a16="http://schemas.microsoft.com/office/drawing/2014/main" id="{8186457B-0805-C790-21FB-ECE8C0251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468" y="186454"/>
            <a:ext cx="2057414" cy="243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905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BBABCFCD-F21F-C7AA-1F4D-698239CF0B3A}"/>
              </a:ext>
            </a:extLst>
          </p:cNvPr>
          <p:cNvSpPr/>
          <p:nvPr/>
        </p:nvSpPr>
        <p:spPr>
          <a:xfrm>
            <a:off x="5868144" y="1203598"/>
            <a:ext cx="2167580" cy="88133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t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/>
              <a:t>Azure Resource Manager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9D8E492-9B93-24BD-A6D4-A0AC355BE036}"/>
              </a:ext>
            </a:extLst>
          </p:cNvPr>
          <p:cNvSpPr/>
          <p:nvPr/>
        </p:nvSpPr>
        <p:spPr>
          <a:xfrm>
            <a:off x="2583122" y="1194531"/>
            <a:ext cx="2948274" cy="365139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t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/>
              <a:t>SRE-BOT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9844AF39-3729-0097-165F-0F999732B8EA}"/>
              </a:ext>
            </a:extLst>
          </p:cNvPr>
          <p:cNvSpPr/>
          <p:nvPr/>
        </p:nvSpPr>
        <p:spPr>
          <a:xfrm>
            <a:off x="1081751" y="1254591"/>
            <a:ext cx="1356670" cy="358395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t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 err="1"/>
              <a:t>Canais</a:t>
            </a:r>
            <a:endParaRPr lang="en-US" sz="105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A50EB8-DEC3-B783-3AB7-460B45C0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583" y="251567"/>
            <a:ext cx="7065905" cy="7407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SRE Bot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B12383-36A1-B065-0961-B92F932FAA35}"/>
              </a:ext>
            </a:extLst>
          </p:cNvPr>
          <p:cNvGrpSpPr/>
          <p:nvPr/>
        </p:nvGrpSpPr>
        <p:grpSpPr>
          <a:xfrm>
            <a:off x="1441637" y="1683966"/>
            <a:ext cx="677558" cy="808305"/>
            <a:chOff x="678062" y="1725271"/>
            <a:chExt cx="903411" cy="1077741"/>
          </a:xfrm>
        </p:grpSpPr>
        <p:pic>
          <p:nvPicPr>
            <p:cNvPr id="1026" name="Picture 2" descr="Microsoft Teams Logo Icon (2024) - Free Download PNG, SVG, AI">
              <a:extLst>
                <a:ext uri="{FF2B5EF4-FFF2-40B4-BE49-F238E27FC236}">
                  <a16:creationId xmlns:a16="http://schemas.microsoft.com/office/drawing/2014/main" id="{8BC746BE-FEC1-FC8C-1771-A62BD9B19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80" y="1725271"/>
              <a:ext cx="725267" cy="67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47D959-20A9-BB24-D160-F4CC4630081D}"/>
                </a:ext>
              </a:extLst>
            </p:cNvPr>
            <p:cNvSpPr txBox="1"/>
            <p:nvPr/>
          </p:nvSpPr>
          <p:spPr>
            <a:xfrm>
              <a:off x="678062" y="2392642"/>
              <a:ext cx="903411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Teams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751D8D-D116-B54A-FF29-EF8CC50DD445}"/>
              </a:ext>
            </a:extLst>
          </p:cNvPr>
          <p:cNvGrpSpPr/>
          <p:nvPr/>
        </p:nvGrpSpPr>
        <p:grpSpPr>
          <a:xfrm>
            <a:off x="1291370" y="2617485"/>
            <a:ext cx="986849" cy="1036269"/>
            <a:chOff x="477707" y="2851977"/>
            <a:chExt cx="1315799" cy="138169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C455138-F146-DDC3-AC7D-A879F21A8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07" y="2851977"/>
              <a:ext cx="1215613" cy="1215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E562F5-625B-2FFA-06CB-74DDFD77FE42}"/>
                </a:ext>
              </a:extLst>
            </p:cNvPr>
            <p:cNvSpPr txBox="1"/>
            <p:nvPr/>
          </p:nvSpPr>
          <p:spPr>
            <a:xfrm>
              <a:off x="478616" y="3823300"/>
              <a:ext cx="1314890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Whastapp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452EAA-F6A0-9826-E730-54C4A3AB7DAF}"/>
              </a:ext>
            </a:extLst>
          </p:cNvPr>
          <p:cNvGrpSpPr/>
          <p:nvPr/>
        </p:nvGrpSpPr>
        <p:grpSpPr>
          <a:xfrm>
            <a:off x="1461560" y="3778969"/>
            <a:ext cx="610274" cy="909739"/>
            <a:chOff x="704627" y="4518608"/>
            <a:chExt cx="813698" cy="1212985"/>
          </a:xfrm>
        </p:grpSpPr>
        <p:pic>
          <p:nvPicPr>
            <p:cNvPr id="1030" name="Picture 6" descr="Slack - ícones de mídia social grátis">
              <a:extLst>
                <a:ext uri="{FF2B5EF4-FFF2-40B4-BE49-F238E27FC236}">
                  <a16:creationId xmlns:a16="http://schemas.microsoft.com/office/drawing/2014/main" id="{833191A7-38CD-1DE9-FF2E-A86A4F95D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27" y="4518608"/>
              <a:ext cx="761773" cy="761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DD513D-1A64-BDAE-4CD5-BC6085D15146}"/>
                </a:ext>
              </a:extLst>
            </p:cNvPr>
            <p:cNvSpPr txBox="1"/>
            <p:nvPr/>
          </p:nvSpPr>
          <p:spPr>
            <a:xfrm>
              <a:off x="733494" y="5321224"/>
              <a:ext cx="78483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Slack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B2C644-8C2E-771C-F93B-8F9B804CFEB6}"/>
              </a:ext>
            </a:extLst>
          </p:cNvPr>
          <p:cNvGrpSpPr/>
          <p:nvPr/>
        </p:nvGrpSpPr>
        <p:grpSpPr>
          <a:xfrm>
            <a:off x="2776738" y="2532921"/>
            <a:ext cx="1071897" cy="868801"/>
            <a:chOff x="2566266" y="1575725"/>
            <a:chExt cx="1429196" cy="11584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5E50AC-6B43-FEAC-AD3C-680CD7009D53}"/>
                </a:ext>
              </a:extLst>
            </p:cNvPr>
            <p:cNvSpPr/>
            <p:nvPr/>
          </p:nvSpPr>
          <p:spPr>
            <a:xfrm>
              <a:off x="2863597" y="1575725"/>
              <a:ext cx="726148" cy="726148"/>
            </a:xfrm>
            <a:custGeom>
              <a:avLst/>
              <a:gdLst>
                <a:gd name="connsiteX0" fmla="*/ 363074 w 726148"/>
                <a:gd name="connsiteY0" fmla="*/ 0 h 726148"/>
                <a:gd name="connsiteX1" fmla="*/ 0 w 726148"/>
                <a:gd name="connsiteY1" fmla="*/ 363074 h 726148"/>
                <a:gd name="connsiteX2" fmla="*/ 363074 w 726148"/>
                <a:gd name="connsiteY2" fmla="*/ 726148 h 726148"/>
                <a:gd name="connsiteX3" fmla="*/ 726148 w 726148"/>
                <a:gd name="connsiteY3" fmla="*/ 363074 h 726148"/>
                <a:gd name="connsiteX4" fmla="*/ 363074 w 726148"/>
                <a:gd name="connsiteY4" fmla="*/ 0 h 726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148" h="726148">
                  <a:moveTo>
                    <a:pt x="363074" y="0"/>
                  </a:moveTo>
                  <a:cubicBezTo>
                    <a:pt x="162554" y="0"/>
                    <a:pt x="0" y="162554"/>
                    <a:pt x="0" y="363074"/>
                  </a:cubicBezTo>
                  <a:cubicBezTo>
                    <a:pt x="0" y="563594"/>
                    <a:pt x="162554" y="726148"/>
                    <a:pt x="363074" y="726148"/>
                  </a:cubicBezTo>
                  <a:cubicBezTo>
                    <a:pt x="563594" y="726148"/>
                    <a:pt x="726148" y="563594"/>
                    <a:pt x="726148" y="363074"/>
                  </a:cubicBezTo>
                  <a:cubicBezTo>
                    <a:pt x="726148" y="162554"/>
                    <a:pt x="563594" y="0"/>
                    <a:pt x="363074" y="0"/>
                  </a:cubicBezTo>
                  <a:close/>
                </a:path>
              </a:pathLst>
            </a:custGeom>
            <a:solidFill>
              <a:srgbClr val="6BB9F2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1C4866-BCE1-E541-72F6-08757FC0BC57}"/>
                </a:ext>
              </a:extLst>
            </p:cNvPr>
            <p:cNvSpPr/>
            <p:nvPr/>
          </p:nvSpPr>
          <p:spPr>
            <a:xfrm>
              <a:off x="2926387" y="1638515"/>
              <a:ext cx="600567" cy="600567"/>
            </a:xfrm>
            <a:custGeom>
              <a:avLst/>
              <a:gdLst>
                <a:gd name="connsiteX0" fmla="*/ 600567 w 600567"/>
                <a:gd name="connsiteY0" fmla="*/ 300284 h 600567"/>
                <a:gd name="connsiteX1" fmla="*/ 300284 w 600567"/>
                <a:gd name="connsiteY1" fmla="*/ 600567 h 600567"/>
                <a:gd name="connsiteX2" fmla="*/ 0 w 600567"/>
                <a:gd name="connsiteY2" fmla="*/ 300284 h 600567"/>
                <a:gd name="connsiteX3" fmla="*/ 300284 w 600567"/>
                <a:gd name="connsiteY3" fmla="*/ 0 h 600567"/>
                <a:gd name="connsiteX4" fmla="*/ 600567 w 600567"/>
                <a:gd name="connsiteY4" fmla="*/ 300284 h 60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67" h="600567">
                  <a:moveTo>
                    <a:pt x="600567" y="300284"/>
                  </a:moveTo>
                  <a:cubicBezTo>
                    <a:pt x="600567" y="466126"/>
                    <a:pt x="466126" y="600567"/>
                    <a:pt x="300284" y="600567"/>
                  </a:cubicBezTo>
                  <a:cubicBezTo>
                    <a:pt x="134442" y="600567"/>
                    <a:pt x="0" y="466126"/>
                    <a:pt x="0" y="300284"/>
                  </a:cubicBezTo>
                  <a:cubicBezTo>
                    <a:pt x="0" y="134442"/>
                    <a:pt x="134442" y="0"/>
                    <a:pt x="300284" y="0"/>
                  </a:cubicBezTo>
                  <a:cubicBezTo>
                    <a:pt x="466126" y="0"/>
                    <a:pt x="600567" y="134442"/>
                    <a:pt x="600567" y="300284"/>
                  </a:cubicBezTo>
                  <a:close/>
                </a:path>
              </a:pathLst>
            </a:custGeom>
            <a:solidFill>
              <a:srgbClr val="FFFFFF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374A8B-FD02-DDD5-8922-4ACE135BA2A4}"/>
                </a:ext>
              </a:extLst>
            </p:cNvPr>
            <p:cNvSpPr/>
            <p:nvPr/>
          </p:nvSpPr>
          <p:spPr>
            <a:xfrm>
              <a:off x="3127573" y="1905909"/>
              <a:ext cx="65780" cy="65780"/>
            </a:xfrm>
            <a:custGeom>
              <a:avLst/>
              <a:gdLst>
                <a:gd name="connsiteX0" fmla="*/ 65781 w 65780"/>
                <a:gd name="connsiteY0" fmla="*/ 32890 h 65780"/>
                <a:gd name="connsiteX1" fmla="*/ 32890 w 65780"/>
                <a:gd name="connsiteY1" fmla="*/ 65781 h 65780"/>
                <a:gd name="connsiteX2" fmla="*/ 0 w 65780"/>
                <a:gd name="connsiteY2" fmla="*/ 32890 h 65780"/>
                <a:gd name="connsiteX3" fmla="*/ 32890 w 65780"/>
                <a:gd name="connsiteY3" fmla="*/ 0 h 65780"/>
                <a:gd name="connsiteX4" fmla="*/ 65781 w 65780"/>
                <a:gd name="connsiteY4" fmla="*/ 32890 h 6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0" h="65780">
                  <a:moveTo>
                    <a:pt x="65781" y="32890"/>
                  </a:moveTo>
                  <a:cubicBezTo>
                    <a:pt x="65781" y="51055"/>
                    <a:pt x="51055" y="65781"/>
                    <a:pt x="32890" y="65781"/>
                  </a:cubicBezTo>
                  <a:cubicBezTo>
                    <a:pt x="14725" y="65781"/>
                    <a:pt x="0" y="51055"/>
                    <a:pt x="0" y="32890"/>
                  </a:cubicBezTo>
                  <a:cubicBezTo>
                    <a:pt x="0" y="14725"/>
                    <a:pt x="14725" y="0"/>
                    <a:pt x="32890" y="0"/>
                  </a:cubicBezTo>
                  <a:cubicBezTo>
                    <a:pt x="51055" y="0"/>
                    <a:pt x="65781" y="14725"/>
                    <a:pt x="65781" y="32890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AF4176A-907D-86D5-CEE5-10FC54899AC1}"/>
                </a:ext>
              </a:extLst>
            </p:cNvPr>
            <p:cNvSpPr/>
            <p:nvPr/>
          </p:nvSpPr>
          <p:spPr>
            <a:xfrm>
              <a:off x="3038300" y="1844558"/>
              <a:ext cx="275517" cy="282184"/>
            </a:xfrm>
            <a:custGeom>
              <a:avLst/>
              <a:gdLst>
                <a:gd name="connsiteX0" fmla="*/ 28619 w 275517"/>
                <a:gd name="connsiteY0" fmla="*/ 269 h 282184"/>
                <a:gd name="connsiteX1" fmla="*/ 12387 w 275517"/>
                <a:gd name="connsiteY1" fmla="*/ 269 h 282184"/>
                <a:gd name="connsiteX2" fmla="*/ 0 w 275517"/>
                <a:gd name="connsiteY2" fmla="*/ 12656 h 282184"/>
                <a:gd name="connsiteX3" fmla="*/ 0 w 275517"/>
                <a:gd name="connsiteY3" fmla="*/ 256983 h 282184"/>
                <a:gd name="connsiteX4" fmla="*/ 25202 w 275517"/>
                <a:gd name="connsiteY4" fmla="*/ 282185 h 282184"/>
                <a:gd name="connsiteX5" fmla="*/ 263122 w 275517"/>
                <a:gd name="connsiteY5" fmla="*/ 282185 h 282184"/>
                <a:gd name="connsiteX6" fmla="*/ 275518 w 275517"/>
                <a:gd name="connsiteY6" fmla="*/ 269806 h 282184"/>
                <a:gd name="connsiteX7" fmla="*/ 275509 w 275517"/>
                <a:gd name="connsiteY7" fmla="*/ 269371 h 282184"/>
                <a:gd name="connsiteX8" fmla="*/ 275509 w 275517"/>
                <a:gd name="connsiteY8" fmla="*/ 253139 h 282184"/>
                <a:gd name="connsiteX9" fmla="*/ 263122 w 275517"/>
                <a:gd name="connsiteY9" fmla="*/ 240752 h 282184"/>
                <a:gd name="connsiteX10" fmla="*/ 49549 w 275517"/>
                <a:gd name="connsiteY10" fmla="*/ 240752 h 282184"/>
                <a:gd name="connsiteX11" fmla="*/ 43554 w 275517"/>
                <a:gd name="connsiteY11" fmla="*/ 234789 h 282184"/>
                <a:gd name="connsiteX12" fmla="*/ 43569 w 275517"/>
                <a:gd name="connsiteY12" fmla="*/ 234345 h 282184"/>
                <a:gd name="connsiteX13" fmla="*/ 43569 w 275517"/>
                <a:gd name="connsiteY13" fmla="*/ 12656 h 282184"/>
                <a:gd name="connsiteX14" fmla="*/ 31453 w 275517"/>
                <a:gd name="connsiteY14" fmla="*/ 3 h 282184"/>
                <a:gd name="connsiteX15" fmla="*/ 28619 w 275517"/>
                <a:gd name="connsiteY15" fmla="*/ 269 h 28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5517" h="282184">
                  <a:moveTo>
                    <a:pt x="28619" y="269"/>
                  </a:moveTo>
                  <a:lnTo>
                    <a:pt x="12387" y="269"/>
                  </a:lnTo>
                  <a:cubicBezTo>
                    <a:pt x="5546" y="269"/>
                    <a:pt x="0" y="5815"/>
                    <a:pt x="0" y="12656"/>
                  </a:cubicBezTo>
                  <a:lnTo>
                    <a:pt x="0" y="256983"/>
                  </a:lnTo>
                  <a:cubicBezTo>
                    <a:pt x="0" y="270900"/>
                    <a:pt x="11283" y="282185"/>
                    <a:pt x="25202" y="282185"/>
                  </a:cubicBezTo>
                  <a:lnTo>
                    <a:pt x="263122" y="282185"/>
                  </a:lnTo>
                  <a:cubicBezTo>
                    <a:pt x="269965" y="282189"/>
                    <a:pt x="275514" y="276645"/>
                    <a:pt x="275518" y="269806"/>
                  </a:cubicBezTo>
                  <a:cubicBezTo>
                    <a:pt x="275518" y="269661"/>
                    <a:pt x="275514" y="269516"/>
                    <a:pt x="275509" y="269371"/>
                  </a:cubicBezTo>
                  <a:lnTo>
                    <a:pt x="275509" y="253139"/>
                  </a:lnTo>
                  <a:cubicBezTo>
                    <a:pt x="275509" y="246296"/>
                    <a:pt x="269965" y="240752"/>
                    <a:pt x="263122" y="240752"/>
                  </a:cubicBezTo>
                  <a:lnTo>
                    <a:pt x="49549" y="240752"/>
                  </a:lnTo>
                  <a:cubicBezTo>
                    <a:pt x="46246" y="240760"/>
                    <a:pt x="43562" y="238091"/>
                    <a:pt x="43554" y="234789"/>
                  </a:cubicBezTo>
                  <a:cubicBezTo>
                    <a:pt x="43553" y="234639"/>
                    <a:pt x="43558" y="234490"/>
                    <a:pt x="43569" y="234345"/>
                  </a:cubicBezTo>
                  <a:lnTo>
                    <a:pt x="43569" y="12656"/>
                  </a:lnTo>
                  <a:cubicBezTo>
                    <a:pt x="43717" y="5816"/>
                    <a:pt x="38293" y="151"/>
                    <a:pt x="31453" y="3"/>
                  </a:cubicBezTo>
                  <a:cubicBezTo>
                    <a:pt x="30501" y="-18"/>
                    <a:pt x="29550" y="71"/>
                    <a:pt x="28619" y="269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07D964-FD62-E289-453E-D23897E20E22}"/>
                </a:ext>
              </a:extLst>
            </p:cNvPr>
            <p:cNvSpPr/>
            <p:nvPr/>
          </p:nvSpPr>
          <p:spPr>
            <a:xfrm>
              <a:off x="3259988" y="1905909"/>
              <a:ext cx="65780" cy="65780"/>
            </a:xfrm>
            <a:custGeom>
              <a:avLst/>
              <a:gdLst>
                <a:gd name="connsiteX0" fmla="*/ 65780 w 65780"/>
                <a:gd name="connsiteY0" fmla="*/ 32890 h 65780"/>
                <a:gd name="connsiteX1" fmla="*/ 32890 w 65780"/>
                <a:gd name="connsiteY1" fmla="*/ 65781 h 65780"/>
                <a:gd name="connsiteX2" fmla="*/ 0 w 65780"/>
                <a:gd name="connsiteY2" fmla="*/ 32890 h 65780"/>
                <a:gd name="connsiteX3" fmla="*/ 32890 w 65780"/>
                <a:gd name="connsiteY3" fmla="*/ 0 h 65780"/>
                <a:gd name="connsiteX4" fmla="*/ 65780 w 65780"/>
                <a:gd name="connsiteY4" fmla="*/ 32890 h 6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0" h="65780">
                  <a:moveTo>
                    <a:pt x="65780" y="32890"/>
                  </a:moveTo>
                  <a:cubicBezTo>
                    <a:pt x="65780" y="51055"/>
                    <a:pt x="51055" y="65781"/>
                    <a:pt x="32890" y="65781"/>
                  </a:cubicBezTo>
                  <a:cubicBezTo>
                    <a:pt x="14725" y="65781"/>
                    <a:pt x="0" y="51055"/>
                    <a:pt x="0" y="32890"/>
                  </a:cubicBezTo>
                  <a:cubicBezTo>
                    <a:pt x="0" y="14725"/>
                    <a:pt x="14725" y="0"/>
                    <a:pt x="32890" y="0"/>
                  </a:cubicBezTo>
                  <a:cubicBezTo>
                    <a:pt x="51055" y="0"/>
                    <a:pt x="65780" y="14725"/>
                    <a:pt x="65780" y="32890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4DCB497-4197-A6C2-2940-3FBDA79711A9}"/>
                </a:ext>
              </a:extLst>
            </p:cNvPr>
            <p:cNvSpPr/>
            <p:nvPr/>
          </p:nvSpPr>
          <p:spPr>
            <a:xfrm>
              <a:off x="3138672" y="1750855"/>
              <a:ext cx="273380" cy="281916"/>
            </a:xfrm>
            <a:custGeom>
              <a:avLst/>
              <a:gdLst>
                <a:gd name="connsiteX0" fmla="*/ 234083 w 273380"/>
                <a:gd name="connsiteY0" fmla="*/ 0 h 281916"/>
                <a:gd name="connsiteX1" fmla="*/ 12395 w 273380"/>
                <a:gd name="connsiteY1" fmla="*/ 0 h 281916"/>
                <a:gd name="connsiteX2" fmla="*/ 0 w 273380"/>
                <a:gd name="connsiteY2" fmla="*/ 12380 h 281916"/>
                <a:gd name="connsiteX3" fmla="*/ 7 w 273380"/>
                <a:gd name="connsiteY3" fmla="*/ 12814 h 281916"/>
                <a:gd name="connsiteX4" fmla="*/ 7 w 273380"/>
                <a:gd name="connsiteY4" fmla="*/ 29046 h 281916"/>
                <a:gd name="connsiteX5" fmla="*/ 12395 w 273380"/>
                <a:gd name="connsiteY5" fmla="*/ 41433 h 281916"/>
                <a:gd name="connsiteX6" fmla="*/ 225968 w 273380"/>
                <a:gd name="connsiteY6" fmla="*/ 41433 h 281916"/>
                <a:gd name="connsiteX7" fmla="*/ 232375 w 273380"/>
                <a:gd name="connsiteY7" fmla="*/ 47840 h 281916"/>
                <a:gd name="connsiteX8" fmla="*/ 232375 w 273380"/>
                <a:gd name="connsiteY8" fmla="*/ 269529 h 281916"/>
                <a:gd name="connsiteX9" fmla="*/ 244762 w 273380"/>
                <a:gd name="connsiteY9" fmla="*/ 281916 h 281916"/>
                <a:gd name="connsiteX10" fmla="*/ 260994 w 273380"/>
                <a:gd name="connsiteY10" fmla="*/ 281916 h 281916"/>
                <a:gd name="connsiteX11" fmla="*/ 273381 w 273380"/>
                <a:gd name="connsiteY11" fmla="*/ 269529 h 281916"/>
                <a:gd name="connsiteX12" fmla="*/ 273381 w 273380"/>
                <a:gd name="connsiteY12" fmla="*/ 25202 h 281916"/>
                <a:gd name="connsiteX13" fmla="*/ 248606 w 273380"/>
                <a:gd name="connsiteY13" fmla="*/ 0 h 28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80" h="281916">
                  <a:moveTo>
                    <a:pt x="234083" y="0"/>
                  </a:moveTo>
                  <a:lnTo>
                    <a:pt x="12395" y="0"/>
                  </a:lnTo>
                  <a:cubicBezTo>
                    <a:pt x="5553" y="-4"/>
                    <a:pt x="4" y="5538"/>
                    <a:pt x="0" y="12380"/>
                  </a:cubicBezTo>
                  <a:cubicBezTo>
                    <a:pt x="0" y="12525"/>
                    <a:pt x="2" y="12670"/>
                    <a:pt x="7" y="12814"/>
                  </a:cubicBezTo>
                  <a:lnTo>
                    <a:pt x="7" y="29046"/>
                  </a:lnTo>
                  <a:cubicBezTo>
                    <a:pt x="7" y="35887"/>
                    <a:pt x="5553" y="41433"/>
                    <a:pt x="12395" y="41433"/>
                  </a:cubicBezTo>
                  <a:lnTo>
                    <a:pt x="225968" y="41433"/>
                  </a:lnTo>
                  <a:cubicBezTo>
                    <a:pt x="229504" y="41433"/>
                    <a:pt x="232375" y="44302"/>
                    <a:pt x="232375" y="47840"/>
                  </a:cubicBezTo>
                  <a:lnTo>
                    <a:pt x="232375" y="269529"/>
                  </a:lnTo>
                  <a:cubicBezTo>
                    <a:pt x="232375" y="276372"/>
                    <a:pt x="237919" y="281916"/>
                    <a:pt x="244762" y="281916"/>
                  </a:cubicBezTo>
                  <a:lnTo>
                    <a:pt x="260994" y="281916"/>
                  </a:lnTo>
                  <a:cubicBezTo>
                    <a:pt x="267836" y="281916"/>
                    <a:pt x="273381" y="276372"/>
                    <a:pt x="273381" y="269529"/>
                  </a:cubicBezTo>
                  <a:lnTo>
                    <a:pt x="273381" y="25202"/>
                  </a:lnTo>
                  <a:cubicBezTo>
                    <a:pt x="273381" y="11448"/>
                    <a:pt x="262356" y="233"/>
                    <a:pt x="248606" y="0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8BAEA0-DB2D-AFCB-13F2-82709B891F2E}"/>
                </a:ext>
              </a:extLst>
            </p:cNvPr>
            <p:cNvSpPr txBox="1"/>
            <p:nvPr/>
          </p:nvSpPr>
          <p:spPr>
            <a:xfrm>
              <a:off x="2566266" y="2323757"/>
              <a:ext cx="1429196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Bot Service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AE94F8-3B18-BAB7-EF1A-91A0B98C7317}"/>
              </a:ext>
            </a:extLst>
          </p:cNvPr>
          <p:cNvGrpSpPr/>
          <p:nvPr/>
        </p:nvGrpSpPr>
        <p:grpSpPr>
          <a:xfrm>
            <a:off x="4250408" y="1925631"/>
            <a:ext cx="925766" cy="866015"/>
            <a:chOff x="3645096" y="3211260"/>
            <a:chExt cx="1234355" cy="115468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0811A19-86FB-E7D1-00C5-05E8EE537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41010" y="3211260"/>
              <a:ext cx="744317" cy="74431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52CCB37-5E31-86CC-CD08-3F5B72A4AEC9}"/>
                </a:ext>
              </a:extLst>
            </p:cNvPr>
            <p:cNvSpPr txBox="1"/>
            <p:nvPr/>
          </p:nvSpPr>
          <p:spPr>
            <a:xfrm>
              <a:off x="3645096" y="3955577"/>
              <a:ext cx="123435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Web App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0872F96-75E2-6730-E673-D1C5FF031C7A}"/>
              </a:ext>
            </a:extLst>
          </p:cNvPr>
          <p:cNvGrpSpPr/>
          <p:nvPr/>
        </p:nvGrpSpPr>
        <p:grpSpPr>
          <a:xfrm>
            <a:off x="5878041" y="3633549"/>
            <a:ext cx="2167580" cy="1222022"/>
            <a:chOff x="8245089" y="4722220"/>
            <a:chExt cx="2890106" cy="162936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B397409-272D-F7A2-7B03-E877BD06C5FA}"/>
                </a:ext>
              </a:extLst>
            </p:cNvPr>
            <p:cNvSpPr/>
            <p:nvPr/>
          </p:nvSpPr>
          <p:spPr>
            <a:xfrm>
              <a:off x="8245089" y="4722220"/>
              <a:ext cx="2890106" cy="160666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t"/>
            <a:lstStyle/>
            <a:p>
              <a:pPr algn="ctr" fontAlgn="auto">
                <a:lnSpc>
                  <a:spcPct val="110000"/>
                </a:lnSpc>
                <a:spcBef>
                  <a:spcPts val="150"/>
                </a:spcBef>
                <a:spcAft>
                  <a:spcPts val="150"/>
                </a:spcAft>
              </a:pPr>
              <a:r>
                <a:rPr lang="en-US" sz="1050" b="1" dirty="0" err="1"/>
                <a:t>Aplicação</a:t>
              </a:r>
              <a:endParaRPr lang="en-US" sz="1050" b="1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BCA1FAB-3144-FA6E-AE6B-59CF65DDC07C}"/>
                </a:ext>
              </a:extLst>
            </p:cNvPr>
            <p:cNvGrpSpPr/>
            <p:nvPr/>
          </p:nvGrpSpPr>
          <p:grpSpPr>
            <a:xfrm>
              <a:off x="9745227" y="5090231"/>
              <a:ext cx="1337374" cy="1261351"/>
              <a:chOff x="5627819" y="3100137"/>
              <a:chExt cx="1337374" cy="1261351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50055329-EE06-D1DF-8883-58B2E0653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42011" y="3100137"/>
                <a:ext cx="806441" cy="806441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413688-E032-9258-CAF4-57DE89DC5460}"/>
                  </a:ext>
                </a:extLst>
              </p:cNvPr>
              <p:cNvSpPr txBox="1"/>
              <p:nvPr/>
            </p:nvSpPr>
            <p:spPr>
              <a:xfrm>
                <a:off x="5627819" y="3951119"/>
                <a:ext cx="133737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Azure SQL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522291-F3C4-1F60-91FA-D886A27F163D}"/>
                </a:ext>
              </a:extLst>
            </p:cNvPr>
            <p:cNvGrpSpPr/>
            <p:nvPr/>
          </p:nvGrpSpPr>
          <p:grpSpPr>
            <a:xfrm>
              <a:off x="8345955" y="5187064"/>
              <a:ext cx="1234355" cy="1154686"/>
              <a:chOff x="3645096" y="3211260"/>
              <a:chExt cx="1234355" cy="1154686"/>
            </a:xfrm>
          </p:grpSpPr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D7AFAE3A-B5F9-C89D-EFBC-86B22820B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41010" y="3211260"/>
                <a:ext cx="744317" cy="74431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CC45ED-F3C7-A0E6-B74F-37CF4FBB1A9C}"/>
                  </a:ext>
                </a:extLst>
              </p:cNvPr>
              <p:cNvSpPr txBox="1"/>
              <p:nvPr/>
            </p:nvSpPr>
            <p:spPr>
              <a:xfrm>
                <a:off x="3645096" y="3955577"/>
                <a:ext cx="1234355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Web App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430BF7-3506-89AD-C842-4292ACAA4DF9}"/>
              </a:ext>
            </a:extLst>
          </p:cNvPr>
          <p:cNvGrpSpPr/>
          <p:nvPr/>
        </p:nvGrpSpPr>
        <p:grpSpPr>
          <a:xfrm>
            <a:off x="5878040" y="2149240"/>
            <a:ext cx="2167580" cy="1269272"/>
            <a:chOff x="7952297" y="1501105"/>
            <a:chExt cx="2890106" cy="1692361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03BA361-4119-C351-B858-CE94B67955D1}"/>
                </a:ext>
              </a:extLst>
            </p:cNvPr>
            <p:cNvSpPr/>
            <p:nvPr/>
          </p:nvSpPr>
          <p:spPr>
            <a:xfrm>
              <a:off x="7952297" y="1501105"/>
              <a:ext cx="2890106" cy="169215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t"/>
            <a:lstStyle/>
            <a:p>
              <a:pPr algn="ctr" fontAlgn="auto">
                <a:lnSpc>
                  <a:spcPct val="110000"/>
                </a:lnSpc>
                <a:spcBef>
                  <a:spcPts val="150"/>
                </a:spcBef>
                <a:spcAft>
                  <a:spcPts val="150"/>
                </a:spcAft>
              </a:pPr>
              <a:r>
                <a:rPr lang="en-US" sz="1050" b="1" dirty="0"/>
                <a:t>Monitoramento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D5F0F05-D4CC-2933-49C6-5001AE0E2AFE}"/>
                </a:ext>
              </a:extLst>
            </p:cNvPr>
            <p:cNvGrpSpPr/>
            <p:nvPr/>
          </p:nvGrpSpPr>
          <p:grpSpPr>
            <a:xfrm>
              <a:off x="9226509" y="1892403"/>
              <a:ext cx="1567095" cy="1278676"/>
              <a:chOff x="8040481" y="3650301"/>
              <a:chExt cx="1567095" cy="1278676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A4B00E20-D6BF-319E-7552-7FDF2B96D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296615" y="3650301"/>
                <a:ext cx="843949" cy="84394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0A4A4A-EFF7-4C7F-9842-8BECF36D3078}"/>
                  </a:ext>
                </a:extLst>
              </p:cNvPr>
              <p:cNvSpPr txBox="1"/>
              <p:nvPr/>
            </p:nvSpPr>
            <p:spPr>
              <a:xfrm>
                <a:off x="8040481" y="4518608"/>
                <a:ext cx="1567095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App Insights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3E930EA-D83C-4A96-AD73-7AD9718F6631}"/>
                </a:ext>
              </a:extLst>
            </p:cNvPr>
            <p:cNvGrpSpPr/>
            <p:nvPr/>
          </p:nvGrpSpPr>
          <p:grpSpPr>
            <a:xfrm>
              <a:off x="8293238" y="2031482"/>
              <a:ext cx="858011" cy="1161984"/>
              <a:chOff x="8245089" y="3368385"/>
              <a:chExt cx="858011" cy="1161984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19F968C1-DA7F-EB74-6D86-39C968F17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96219" y="3368385"/>
                <a:ext cx="675689" cy="675689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E0CF372-5EAF-B235-7497-450BB6C38DCE}"/>
                  </a:ext>
                </a:extLst>
              </p:cNvPr>
              <p:cNvSpPr txBox="1"/>
              <p:nvPr/>
            </p:nvSpPr>
            <p:spPr>
              <a:xfrm>
                <a:off x="8245089" y="4120000"/>
                <a:ext cx="8580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Alerts</a:t>
                </a:r>
              </a:p>
            </p:txBody>
          </p:sp>
        </p:grpSp>
      </p:grpSp>
      <p:pic>
        <p:nvPicPr>
          <p:cNvPr id="1027" name="Graphic 1026">
            <a:extLst>
              <a:ext uri="{FF2B5EF4-FFF2-40B4-BE49-F238E27FC236}">
                <a16:creationId xmlns:a16="http://schemas.microsoft.com/office/drawing/2014/main" id="{C92BEB51-3CD2-7A9C-D460-DC7E8FCFCB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76764" y="1507087"/>
            <a:ext cx="452762" cy="452762"/>
          </a:xfrm>
          <a:prstGeom prst="rect">
            <a:avLst/>
          </a:prstGeom>
        </p:spPr>
      </p:pic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E12D3F30-5319-4C51-3444-080D3172D16E}"/>
              </a:ext>
            </a:extLst>
          </p:cNvPr>
          <p:cNvGrpSpPr/>
          <p:nvPr/>
        </p:nvGrpSpPr>
        <p:grpSpPr>
          <a:xfrm>
            <a:off x="4074722" y="3607363"/>
            <a:ext cx="1286763" cy="861956"/>
            <a:chOff x="4096006" y="1769518"/>
            <a:chExt cx="1715685" cy="1149274"/>
          </a:xfrm>
        </p:grpSpPr>
        <p:pic>
          <p:nvPicPr>
            <p:cNvPr id="1046" name="Graphic 1045">
              <a:extLst>
                <a:ext uri="{FF2B5EF4-FFF2-40B4-BE49-F238E27FC236}">
                  <a16:creationId xmlns:a16="http://schemas.microsoft.com/office/drawing/2014/main" id="{4D553257-7267-09B7-9379-C2C33DD84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57515" y="1769518"/>
              <a:ext cx="675689" cy="675689"/>
            </a:xfrm>
            <a:prstGeom prst="rect">
              <a:avLst/>
            </a:prstGeom>
          </p:spPr>
        </p:pic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963A48EE-518A-D2FB-4A63-D47EC6359EA8}"/>
                </a:ext>
              </a:extLst>
            </p:cNvPr>
            <p:cNvSpPr txBox="1"/>
            <p:nvPr/>
          </p:nvSpPr>
          <p:spPr>
            <a:xfrm>
              <a:off x="4096006" y="2508423"/>
              <a:ext cx="171568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Azure OpenAI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548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8B0213C-ECA3-4B48-A381-AF5393F42EBF}"/>
              </a:ext>
            </a:extLst>
          </p:cNvPr>
          <p:cNvSpPr txBox="1"/>
          <p:nvPr/>
        </p:nvSpPr>
        <p:spPr>
          <a:xfrm>
            <a:off x="5508104" y="127506"/>
            <a:ext cx="3004447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b="1" dirty="0" err="1">
                <a:latin typeface="Segoe UI Light" panose="020B0502040204020203" pitchFamily="34" charset="0"/>
              </a:rPr>
              <a:t>DevEx</a:t>
            </a:r>
            <a:r>
              <a:rPr lang="pt-BR" b="1" dirty="0">
                <a:latin typeface="Segoe UI Light" panose="020B0502040204020203" pitchFamily="34" charset="0"/>
              </a:rPr>
              <a:t> Manager </a:t>
            </a:r>
          </a:p>
          <a:p>
            <a:pPr algn="l" rtl="0" fontAlgn="base"/>
            <a:r>
              <a:rPr lang="pt-BR" sz="1100" b="1" dirty="0">
                <a:latin typeface="Segoe UI Light" panose="020B0502040204020203" pitchFamily="34" charset="0"/>
              </a:rPr>
              <a:t>Grupo Santander</a:t>
            </a:r>
            <a:endParaRPr lang="pt-BR" sz="1100" dirty="0">
              <a:latin typeface="Segoe UI Light" panose="020B0502040204020203" pitchFamily="34" charset="0"/>
            </a:endParaRPr>
          </a:p>
          <a:p>
            <a:r>
              <a:rPr lang="pt-BR" sz="1200" dirty="0">
                <a:latin typeface="Segoe UI Light" panose="020B0502040204020203" pitchFamily="34" charset="0"/>
              </a:rPr>
              <a:t>+25 anos de carreira</a:t>
            </a:r>
            <a:r>
              <a:rPr lang="en-US" dirty="0">
                <a:latin typeface="Segoe UI Light" panose="020B0502040204020203" pitchFamily="34" charset="0"/>
              </a:rPr>
              <a:t>​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28696" y="284724"/>
            <a:ext cx="3075455" cy="501172"/>
          </a:xfrm>
          <a:prstGeom prst="rect">
            <a:avLst/>
          </a:prstGeom>
        </p:spPr>
        <p:txBody>
          <a:bodyPr/>
          <a:lstStyle/>
          <a:p>
            <a:r>
              <a:rPr lang="en-GB" sz="2800" dirty="0">
                <a:solidFill>
                  <a:schemeClr val="tx1"/>
                </a:solidFill>
              </a:rPr>
              <a:t>Rodrigo Tavares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C387D-99B4-4721-8B29-38E5F2FFA1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2525" y="4767263"/>
            <a:ext cx="371475" cy="274637"/>
          </a:xfrm>
          <a:prstGeom prst="rect">
            <a:avLst/>
          </a:prstGeom>
        </p:spPr>
        <p:txBody>
          <a:bodyPr/>
          <a:lstStyle/>
          <a:p>
            <a:fld id="{3847DB54-D037-B84F-B6F1-2E8DA40D09A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53E3051-0F8F-6253-A883-A76ED380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403" y="1193416"/>
            <a:ext cx="1956805" cy="193542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55D65A27-E82E-C70B-CC32-77EF920E95A7}"/>
              </a:ext>
            </a:extLst>
          </p:cNvPr>
          <p:cNvSpPr txBox="1"/>
          <p:nvPr/>
        </p:nvSpPr>
        <p:spPr>
          <a:xfrm>
            <a:off x="2086019" y="3088699"/>
            <a:ext cx="321133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pt-BR" sz="1400" b="1" dirty="0">
                <a:latin typeface="Segoe UI Light" panose="020B0502040204020203" pitchFamily="34" charset="0"/>
              </a:rPr>
              <a:t>Algumas habilidades: </a:t>
            </a:r>
          </a:p>
          <a:p>
            <a:pPr marL="269875" indent="-90488" algn="l" rtl="0" fontAlgn="base">
              <a:buFont typeface="Arial" panose="020B0604020202020204" pitchFamily="34" charset="0"/>
              <a:buChar char="•"/>
            </a:pPr>
            <a:r>
              <a:rPr lang="pt-BR" sz="1400" dirty="0">
                <a:latin typeface="Segoe UI Light" panose="020B0502040204020203" pitchFamily="34" charset="0"/>
              </a:rPr>
              <a:t>Java, Angular, </a:t>
            </a:r>
            <a:r>
              <a:rPr lang="pt-BR" sz="1400" dirty="0" err="1">
                <a:latin typeface="Segoe UI Light" panose="020B0502040204020203" pitchFamily="34" charset="0"/>
              </a:rPr>
              <a:t>React</a:t>
            </a:r>
            <a:r>
              <a:rPr lang="pt-BR" sz="1400" dirty="0">
                <a:latin typeface="Segoe UI Light" panose="020B0502040204020203" pitchFamily="34" charset="0"/>
              </a:rPr>
              <a:t>, </a:t>
            </a:r>
            <a:r>
              <a:rPr lang="pt-BR" sz="1400" dirty="0" err="1">
                <a:latin typeface="Segoe UI Light" panose="020B0502040204020203" pitchFamily="34" charset="0"/>
              </a:rPr>
              <a:t>NodeJS</a:t>
            </a:r>
            <a:r>
              <a:rPr lang="pt-BR" sz="1400" dirty="0">
                <a:latin typeface="Segoe UI Light" panose="020B0502040204020203" pitchFamily="34" charset="0"/>
              </a:rPr>
              <a:t>, </a:t>
            </a:r>
            <a:r>
              <a:rPr lang="pt-BR" sz="1400" dirty="0" err="1">
                <a:latin typeface="Segoe UI Light" panose="020B0502040204020203" pitchFamily="34" charset="0"/>
              </a:rPr>
              <a:t>.Net</a:t>
            </a:r>
            <a:r>
              <a:rPr lang="pt-BR" sz="1400" dirty="0">
                <a:latin typeface="Segoe UI Light" panose="020B0502040204020203" pitchFamily="34" charset="0"/>
              </a:rPr>
              <a:t>, </a:t>
            </a:r>
            <a:r>
              <a:rPr lang="pt-BR" sz="1400" dirty="0" err="1">
                <a:latin typeface="Segoe UI Light" panose="020B0502040204020203" pitchFamily="34" charset="0"/>
              </a:rPr>
              <a:t>GoLang</a:t>
            </a:r>
            <a:r>
              <a:rPr lang="pt-BR" sz="1400" dirty="0">
                <a:latin typeface="Segoe UI Light" panose="020B0502040204020203" pitchFamily="34" charset="0"/>
              </a:rPr>
              <a:t>, </a:t>
            </a:r>
            <a:r>
              <a:rPr lang="pt-BR" sz="1400" dirty="0" err="1">
                <a:latin typeface="Segoe UI Light" panose="020B0502040204020203" pitchFamily="34" charset="0"/>
              </a:rPr>
              <a:t>Phyton</a:t>
            </a:r>
            <a:endParaRPr lang="pt-BR" sz="1400" dirty="0">
              <a:latin typeface="Segoe UI Light" panose="020B0502040204020203" pitchFamily="34" charset="0"/>
            </a:endParaRPr>
          </a:p>
          <a:p>
            <a:pPr marL="269875" indent="-90488" algn="l" rtl="0" fontAlgn="base">
              <a:buFont typeface="Arial" panose="020B0604020202020204" pitchFamily="34" charset="0"/>
              <a:buChar char="•"/>
            </a:pPr>
            <a:r>
              <a:rPr lang="pt-BR" sz="1400" dirty="0">
                <a:latin typeface="Segoe UI Light" panose="020B0502040204020203" pitchFamily="34" charset="0"/>
              </a:rPr>
              <a:t>IA, SRE, Cloud, </a:t>
            </a:r>
            <a:r>
              <a:rPr lang="pt-BR" sz="1400" dirty="0" err="1">
                <a:latin typeface="Segoe UI Light" panose="020B0502040204020203" pitchFamily="34" charset="0"/>
              </a:rPr>
              <a:t>DevOps</a:t>
            </a:r>
            <a:endParaRPr lang="pt-BR" sz="1400" dirty="0">
              <a:latin typeface="Segoe UI Light" panose="020B0502040204020203" pitchFamily="34" charset="0"/>
            </a:endParaRPr>
          </a:p>
          <a:p>
            <a:pPr marL="269875" indent="-90488">
              <a:buFont typeface="Arial" panose="020B0604020202020204" pitchFamily="34" charset="0"/>
              <a:buChar char="•"/>
            </a:pPr>
            <a:r>
              <a:rPr lang="pt-BR" sz="1400" dirty="0">
                <a:latin typeface="Segoe UI Light" panose="020B0502040204020203" pitchFamily="34" charset="0"/>
              </a:rPr>
              <a:t>Linux </a:t>
            </a:r>
            <a:r>
              <a:rPr lang="pt-BR" sz="1400" dirty="0" err="1">
                <a:latin typeface="Segoe UI Light" panose="020B0502040204020203" pitchFamily="34" charset="0"/>
              </a:rPr>
              <a:t>SysAdmin</a:t>
            </a:r>
            <a:r>
              <a:rPr lang="pt-BR" sz="1400" dirty="0">
                <a:latin typeface="Segoe UI Light" panose="020B0502040204020203" pitchFamily="34" charset="0"/>
              </a:rPr>
              <a:t>, </a:t>
            </a:r>
            <a:r>
              <a:rPr lang="pt-BR" sz="1400" dirty="0" err="1">
                <a:latin typeface="Segoe UI Light" panose="020B0502040204020203" pitchFamily="34" charset="0"/>
              </a:rPr>
              <a:t>Kubernetes</a:t>
            </a:r>
            <a:endParaRPr lang="pt-BR" sz="1400" dirty="0">
              <a:latin typeface="Segoe UI Light" panose="020B0502040204020203" pitchFamily="34" charset="0"/>
            </a:endParaRPr>
          </a:p>
          <a:p>
            <a:pPr marL="269875" indent="-90488">
              <a:buFont typeface="Arial" panose="020B0604020202020204" pitchFamily="34" charset="0"/>
              <a:buChar char="•"/>
            </a:pPr>
            <a:r>
              <a:rPr lang="pt-BR" sz="1400" dirty="0">
                <a:latin typeface="Segoe UI Light" panose="020B0502040204020203" pitchFamily="34" charset="0"/>
              </a:rPr>
              <a:t>Data Science</a:t>
            </a:r>
          </a:p>
          <a:p>
            <a:pPr marL="269875" indent="-90488">
              <a:buFont typeface="Arial" panose="020B0604020202020204" pitchFamily="34" charset="0"/>
              <a:buChar char="•"/>
            </a:pPr>
            <a:r>
              <a:rPr lang="pt-BR" sz="1400" dirty="0">
                <a:latin typeface="Segoe UI Light" panose="020B0502040204020203" pitchFamily="34" charset="0"/>
              </a:rPr>
              <a:t>Computer </a:t>
            </a:r>
            <a:r>
              <a:rPr lang="pt-BR" sz="1400" dirty="0" err="1">
                <a:latin typeface="Segoe UI Light" panose="020B0502040204020203" pitchFamily="34" charset="0"/>
              </a:rPr>
              <a:t>Telephony</a:t>
            </a:r>
            <a:r>
              <a:rPr lang="pt-BR" sz="1400" dirty="0">
                <a:latin typeface="Segoe UI Light" panose="020B0502040204020203" pitchFamily="34" charset="0"/>
              </a:rPr>
              <a:t> </a:t>
            </a:r>
            <a:r>
              <a:rPr lang="pt-BR" sz="1400" dirty="0" err="1">
                <a:latin typeface="Segoe UI Light" panose="020B0502040204020203" pitchFamily="34" charset="0"/>
              </a:rPr>
              <a:t>Integration</a:t>
            </a:r>
            <a:endParaRPr lang="pt-BR" sz="1400" dirty="0">
              <a:latin typeface="Segoe UI Light" panose="020B0502040204020203" pitchFamily="34" charset="0"/>
            </a:endParaRPr>
          </a:p>
          <a:p>
            <a:pPr marL="269875" indent="-90488">
              <a:buFont typeface="Arial" panose="020B0604020202020204" pitchFamily="34" charset="0"/>
              <a:buChar char="•"/>
            </a:pPr>
            <a:r>
              <a:rPr lang="pt-BR" sz="1400" dirty="0">
                <a:latin typeface="Segoe UI Light" panose="020B0502040204020203" pitchFamily="34" charset="0"/>
              </a:rPr>
              <a:t>Arquitetura TI E2E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6DDEAA1-F9D4-29BB-520A-58D47DF286EE}"/>
              </a:ext>
            </a:extLst>
          </p:cNvPr>
          <p:cNvSpPr txBox="1"/>
          <p:nvPr/>
        </p:nvSpPr>
        <p:spPr>
          <a:xfrm>
            <a:off x="6373110" y="3179856"/>
            <a:ext cx="2301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b="1">
                <a:latin typeface="Segoe UI Light" panose="020B0502040204020203" pitchFamily="34" charset="0"/>
              </a:defRPr>
            </a:lvl1pPr>
          </a:lstStyle>
          <a:p>
            <a:r>
              <a:rPr lang="pt-BR" b="0" dirty="0"/>
              <a:t>linktr.ee/</a:t>
            </a:r>
            <a:r>
              <a:rPr lang="pt-BR" dirty="0"/>
              <a:t>expertostech</a:t>
            </a: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77D7AF33-8102-0C08-BF94-393CCD2B03E7}"/>
              </a:ext>
            </a:extLst>
          </p:cNvPr>
          <p:cNvGrpSpPr/>
          <p:nvPr/>
        </p:nvGrpSpPr>
        <p:grpSpPr>
          <a:xfrm>
            <a:off x="2771800" y="1209356"/>
            <a:ext cx="2589446" cy="1744387"/>
            <a:chOff x="5224401" y="68959"/>
            <a:chExt cx="2354156" cy="1585884"/>
          </a:xfrm>
        </p:grpSpPr>
        <p:pic>
          <p:nvPicPr>
            <p:cNvPr id="40" name="Google Shape;70;p1" descr="Resultado de imagem para csm">
              <a:extLst>
                <a:ext uri="{FF2B5EF4-FFF2-40B4-BE49-F238E27FC236}">
                  <a16:creationId xmlns:a16="http://schemas.microsoft.com/office/drawing/2014/main" id="{7D4B508A-4DF5-34ED-EB24-8E37005A8B1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92573" y="68959"/>
              <a:ext cx="890061" cy="75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71;p1" descr="Resultado de imagem para oracle certified professional logo">
              <a:extLst>
                <a:ext uri="{FF2B5EF4-FFF2-40B4-BE49-F238E27FC236}">
                  <a16:creationId xmlns:a16="http://schemas.microsoft.com/office/drawing/2014/main" id="{669C4931-D40A-72AC-FD09-A120B0D10C9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55566" y="122980"/>
              <a:ext cx="708886" cy="708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Picture 2" descr="Microsoft Certified: Azure AI Fundamentals">
              <a:extLst>
                <a:ext uri="{FF2B5EF4-FFF2-40B4-BE49-F238E27FC236}">
                  <a16:creationId xmlns:a16="http://schemas.microsoft.com/office/drawing/2014/main" id="{B9DC290A-6E28-5FB7-3EE5-E6F6D20AA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4401" y="858112"/>
              <a:ext cx="796731" cy="79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Microsoft Certified: Azure Data Fundamentals">
              <a:extLst>
                <a:ext uri="{FF2B5EF4-FFF2-40B4-BE49-F238E27FC236}">
                  <a16:creationId xmlns:a16="http://schemas.microsoft.com/office/drawing/2014/main" id="{D497A8EF-BB27-031B-3091-A238FC16F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951" y="842475"/>
              <a:ext cx="796731" cy="796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1">
              <a:extLst>
                <a:ext uri="{FF2B5EF4-FFF2-40B4-BE49-F238E27FC236}">
                  <a16:creationId xmlns:a16="http://schemas.microsoft.com/office/drawing/2014/main" id="{582D91F6-208E-4190-1145-BA68F4AD9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08682" y="858112"/>
              <a:ext cx="769875" cy="796731"/>
            </a:xfrm>
            <a:prstGeom prst="rect">
              <a:avLst/>
            </a:prstGeom>
          </p:spPr>
        </p:pic>
      </p:grpSp>
      <p:pic>
        <p:nvPicPr>
          <p:cNvPr id="1034" name="Picture 10" descr="Linktree Logo icon PNG and SVG Vector Free Download">
            <a:extLst>
              <a:ext uri="{FF2B5EF4-FFF2-40B4-BE49-F238E27FC236}">
                <a16:creationId xmlns:a16="http://schemas.microsoft.com/office/drawing/2014/main" id="{917980C1-84B4-2C00-807F-1DE5A7D90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418" y="3172524"/>
            <a:ext cx="301103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2" name="Agrupar 4101">
            <a:extLst>
              <a:ext uri="{FF2B5EF4-FFF2-40B4-BE49-F238E27FC236}">
                <a16:creationId xmlns:a16="http://schemas.microsoft.com/office/drawing/2014/main" id="{1E65D3B3-C693-663D-1032-D10AA0883CB5}"/>
              </a:ext>
            </a:extLst>
          </p:cNvPr>
          <p:cNvGrpSpPr/>
          <p:nvPr/>
        </p:nvGrpSpPr>
        <p:grpSpPr>
          <a:xfrm>
            <a:off x="5868144" y="3867894"/>
            <a:ext cx="2837077" cy="792088"/>
            <a:chOff x="5847049" y="4022698"/>
            <a:chExt cx="2575723" cy="719120"/>
          </a:xfrm>
        </p:grpSpPr>
        <p:pic>
          <p:nvPicPr>
            <p:cNvPr id="4099" name="Imagem 4098">
              <a:extLst>
                <a:ext uri="{FF2B5EF4-FFF2-40B4-BE49-F238E27FC236}">
                  <a16:creationId xmlns:a16="http://schemas.microsoft.com/office/drawing/2014/main" id="{571E95CA-E1C0-B1A3-1C34-7C9F21D85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8801"/>
            <a:stretch/>
          </p:blipFill>
          <p:spPr>
            <a:xfrm>
              <a:off x="5847049" y="4045531"/>
              <a:ext cx="699990" cy="696287"/>
            </a:xfrm>
            <a:prstGeom prst="rect">
              <a:avLst/>
            </a:prstGeom>
          </p:spPr>
        </p:pic>
        <p:pic>
          <p:nvPicPr>
            <p:cNvPr id="4100" name="Imagem 4099">
              <a:extLst>
                <a:ext uri="{FF2B5EF4-FFF2-40B4-BE49-F238E27FC236}">
                  <a16:creationId xmlns:a16="http://schemas.microsoft.com/office/drawing/2014/main" id="{98256907-56F6-1779-5D05-ED6F48723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9021" r="6791" b="24269"/>
            <a:stretch/>
          </p:blipFill>
          <p:spPr>
            <a:xfrm>
              <a:off x="6516216" y="4022698"/>
              <a:ext cx="1906556" cy="698075"/>
            </a:xfrm>
            <a:prstGeom prst="rect">
              <a:avLst/>
            </a:prstGeom>
          </p:spPr>
        </p:pic>
      </p:grpSp>
      <p:pic>
        <p:nvPicPr>
          <p:cNvPr id="31" name="Picture 2" descr="Youtube - ícones de mídia social grátis">
            <a:extLst>
              <a:ext uri="{FF2B5EF4-FFF2-40B4-BE49-F238E27FC236}">
                <a16:creationId xmlns:a16="http://schemas.microsoft.com/office/drawing/2014/main" id="{C59AF505-0140-DC47-5012-446977B4B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82" y="4504033"/>
            <a:ext cx="265538" cy="26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 descr="Desenho de homem com óculos de grau&#10;&#10;Descrição gerada automaticamente">
            <a:extLst>
              <a:ext uri="{FF2B5EF4-FFF2-40B4-BE49-F238E27FC236}">
                <a16:creationId xmlns:a16="http://schemas.microsoft.com/office/drawing/2014/main" id="{A83382E6-F93F-E9AC-C36A-BCFBB2FB26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5" y="1508374"/>
            <a:ext cx="2055114" cy="37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12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BBABCFCD-F21F-C7AA-1F4D-698239CF0B3A}"/>
              </a:ext>
            </a:extLst>
          </p:cNvPr>
          <p:cNvSpPr/>
          <p:nvPr/>
        </p:nvSpPr>
        <p:spPr>
          <a:xfrm>
            <a:off x="5796136" y="1203598"/>
            <a:ext cx="2167580" cy="88133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t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/>
              <a:t>Azure Resource Manager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9D8E492-9B93-24BD-A6D4-A0AC355BE036}"/>
              </a:ext>
            </a:extLst>
          </p:cNvPr>
          <p:cNvSpPr/>
          <p:nvPr/>
        </p:nvSpPr>
        <p:spPr>
          <a:xfrm>
            <a:off x="2511114" y="1194531"/>
            <a:ext cx="2948274" cy="365139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t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/>
              <a:t>SRE-BOT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9844AF39-3729-0097-165F-0F999732B8EA}"/>
              </a:ext>
            </a:extLst>
          </p:cNvPr>
          <p:cNvSpPr/>
          <p:nvPr/>
        </p:nvSpPr>
        <p:spPr>
          <a:xfrm>
            <a:off x="1009743" y="1254591"/>
            <a:ext cx="1356670" cy="358395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t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 err="1"/>
              <a:t>Canais</a:t>
            </a:r>
            <a:endParaRPr lang="en-US" sz="105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B12383-36A1-B065-0961-B92F932FAA35}"/>
              </a:ext>
            </a:extLst>
          </p:cNvPr>
          <p:cNvGrpSpPr/>
          <p:nvPr/>
        </p:nvGrpSpPr>
        <p:grpSpPr>
          <a:xfrm>
            <a:off x="1369629" y="1683966"/>
            <a:ext cx="677558" cy="808305"/>
            <a:chOff x="678062" y="1725271"/>
            <a:chExt cx="903411" cy="1077741"/>
          </a:xfrm>
        </p:grpSpPr>
        <p:pic>
          <p:nvPicPr>
            <p:cNvPr id="1026" name="Picture 2" descr="Microsoft Teams Logo Icon (2024) - Free Download PNG, SVG, AI">
              <a:extLst>
                <a:ext uri="{FF2B5EF4-FFF2-40B4-BE49-F238E27FC236}">
                  <a16:creationId xmlns:a16="http://schemas.microsoft.com/office/drawing/2014/main" id="{8BC746BE-FEC1-FC8C-1771-A62BD9B19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80" y="1725271"/>
              <a:ext cx="725267" cy="67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47D959-20A9-BB24-D160-F4CC4630081D}"/>
                </a:ext>
              </a:extLst>
            </p:cNvPr>
            <p:cNvSpPr txBox="1"/>
            <p:nvPr/>
          </p:nvSpPr>
          <p:spPr>
            <a:xfrm>
              <a:off x="678062" y="2392642"/>
              <a:ext cx="903411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Teams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751D8D-D116-B54A-FF29-EF8CC50DD445}"/>
              </a:ext>
            </a:extLst>
          </p:cNvPr>
          <p:cNvGrpSpPr/>
          <p:nvPr/>
        </p:nvGrpSpPr>
        <p:grpSpPr>
          <a:xfrm>
            <a:off x="1219362" y="2617485"/>
            <a:ext cx="986849" cy="1036269"/>
            <a:chOff x="477707" y="2851977"/>
            <a:chExt cx="1315799" cy="138169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C455138-F146-DDC3-AC7D-A879F21A8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07" y="2851977"/>
              <a:ext cx="1215613" cy="1215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E562F5-625B-2FFA-06CB-74DDFD77FE42}"/>
                </a:ext>
              </a:extLst>
            </p:cNvPr>
            <p:cNvSpPr txBox="1"/>
            <p:nvPr/>
          </p:nvSpPr>
          <p:spPr>
            <a:xfrm>
              <a:off x="478616" y="3823300"/>
              <a:ext cx="1314890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Whastapp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452EAA-F6A0-9826-E730-54C4A3AB7DAF}"/>
              </a:ext>
            </a:extLst>
          </p:cNvPr>
          <p:cNvGrpSpPr/>
          <p:nvPr/>
        </p:nvGrpSpPr>
        <p:grpSpPr>
          <a:xfrm>
            <a:off x="1389552" y="3778969"/>
            <a:ext cx="610274" cy="909739"/>
            <a:chOff x="704627" y="4518608"/>
            <a:chExt cx="813698" cy="1212985"/>
          </a:xfrm>
        </p:grpSpPr>
        <p:pic>
          <p:nvPicPr>
            <p:cNvPr id="1030" name="Picture 6" descr="Slack - ícones de mídia social grátis">
              <a:extLst>
                <a:ext uri="{FF2B5EF4-FFF2-40B4-BE49-F238E27FC236}">
                  <a16:creationId xmlns:a16="http://schemas.microsoft.com/office/drawing/2014/main" id="{833191A7-38CD-1DE9-FF2E-A86A4F95D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27" y="4518608"/>
              <a:ext cx="761773" cy="761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DD513D-1A64-BDAE-4CD5-BC6085D15146}"/>
                </a:ext>
              </a:extLst>
            </p:cNvPr>
            <p:cNvSpPr txBox="1"/>
            <p:nvPr/>
          </p:nvSpPr>
          <p:spPr>
            <a:xfrm>
              <a:off x="733494" y="5321224"/>
              <a:ext cx="78483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Slack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B2C644-8C2E-771C-F93B-8F9B804CFEB6}"/>
              </a:ext>
            </a:extLst>
          </p:cNvPr>
          <p:cNvGrpSpPr/>
          <p:nvPr/>
        </p:nvGrpSpPr>
        <p:grpSpPr>
          <a:xfrm>
            <a:off x="2704730" y="2532921"/>
            <a:ext cx="1071897" cy="868801"/>
            <a:chOff x="2566266" y="1575725"/>
            <a:chExt cx="1429196" cy="11584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5E50AC-6B43-FEAC-AD3C-680CD7009D53}"/>
                </a:ext>
              </a:extLst>
            </p:cNvPr>
            <p:cNvSpPr/>
            <p:nvPr/>
          </p:nvSpPr>
          <p:spPr>
            <a:xfrm>
              <a:off x="2863597" y="1575725"/>
              <a:ext cx="726148" cy="726148"/>
            </a:xfrm>
            <a:custGeom>
              <a:avLst/>
              <a:gdLst>
                <a:gd name="connsiteX0" fmla="*/ 363074 w 726148"/>
                <a:gd name="connsiteY0" fmla="*/ 0 h 726148"/>
                <a:gd name="connsiteX1" fmla="*/ 0 w 726148"/>
                <a:gd name="connsiteY1" fmla="*/ 363074 h 726148"/>
                <a:gd name="connsiteX2" fmla="*/ 363074 w 726148"/>
                <a:gd name="connsiteY2" fmla="*/ 726148 h 726148"/>
                <a:gd name="connsiteX3" fmla="*/ 726148 w 726148"/>
                <a:gd name="connsiteY3" fmla="*/ 363074 h 726148"/>
                <a:gd name="connsiteX4" fmla="*/ 363074 w 726148"/>
                <a:gd name="connsiteY4" fmla="*/ 0 h 726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148" h="726148">
                  <a:moveTo>
                    <a:pt x="363074" y="0"/>
                  </a:moveTo>
                  <a:cubicBezTo>
                    <a:pt x="162554" y="0"/>
                    <a:pt x="0" y="162554"/>
                    <a:pt x="0" y="363074"/>
                  </a:cubicBezTo>
                  <a:cubicBezTo>
                    <a:pt x="0" y="563594"/>
                    <a:pt x="162554" y="726148"/>
                    <a:pt x="363074" y="726148"/>
                  </a:cubicBezTo>
                  <a:cubicBezTo>
                    <a:pt x="563594" y="726148"/>
                    <a:pt x="726148" y="563594"/>
                    <a:pt x="726148" y="363074"/>
                  </a:cubicBezTo>
                  <a:cubicBezTo>
                    <a:pt x="726148" y="162554"/>
                    <a:pt x="563594" y="0"/>
                    <a:pt x="363074" y="0"/>
                  </a:cubicBezTo>
                  <a:close/>
                </a:path>
              </a:pathLst>
            </a:custGeom>
            <a:solidFill>
              <a:srgbClr val="6BB9F2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1C4866-BCE1-E541-72F6-08757FC0BC57}"/>
                </a:ext>
              </a:extLst>
            </p:cNvPr>
            <p:cNvSpPr/>
            <p:nvPr/>
          </p:nvSpPr>
          <p:spPr>
            <a:xfrm>
              <a:off x="2926387" y="1638515"/>
              <a:ext cx="600567" cy="600567"/>
            </a:xfrm>
            <a:custGeom>
              <a:avLst/>
              <a:gdLst>
                <a:gd name="connsiteX0" fmla="*/ 600567 w 600567"/>
                <a:gd name="connsiteY0" fmla="*/ 300284 h 600567"/>
                <a:gd name="connsiteX1" fmla="*/ 300284 w 600567"/>
                <a:gd name="connsiteY1" fmla="*/ 600567 h 600567"/>
                <a:gd name="connsiteX2" fmla="*/ 0 w 600567"/>
                <a:gd name="connsiteY2" fmla="*/ 300284 h 600567"/>
                <a:gd name="connsiteX3" fmla="*/ 300284 w 600567"/>
                <a:gd name="connsiteY3" fmla="*/ 0 h 600567"/>
                <a:gd name="connsiteX4" fmla="*/ 600567 w 600567"/>
                <a:gd name="connsiteY4" fmla="*/ 300284 h 60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67" h="600567">
                  <a:moveTo>
                    <a:pt x="600567" y="300284"/>
                  </a:moveTo>
                  <a:cubicBezTo>
                    <a:pt x="600567" y="466126"/>
                    <a:pt x="466126" y="600567"/>
                    <a:pt x="300284" y="600567"/>
                  </a:cubicBezTo>
                  <a:cubicBezTo>
                    <a:pt x="134442" y="600567"/>
                    <a:pt x="0" y="466126"/>
                    <a:pt x="0" y="300284"/>
                  </a:cubicBezTo>
                  <a:cubicBezTo>
                    <a:pt x="0" y="134442"/>
                    <a:pt x="134442" y="0"/>
                    <a:pt x="300284" y="0"/>
                  </a:cubicBezTo>
                  <a:cubicBezTo>
                    <a:pt x="466126" y="0"/>
                    <a:pt x="600567" y="134442"/>
                    <a:pt x="600567" y="300284"/>
                  </a:cubicBezTo>
                  <a:close/>
                </a:path>
              </a:pathLst>
            </a:custGeom>
            <a:solidFill>
              <a:srgbClr val="FFFFFF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374A8B-FD02-DDD5-8922-4ACE135BA2A4}"/>
                </a:ext>
              </a:extLst>
            </p:cNvPr>
            <p:cNvSpPr/>
            <p:nvPr/>
          </p:nvSpPr>
          <p:spPr>
            <a:xfrm>
              <a:off x="3127573" y="1905909"/>
              <a:ext cx="65780" cy="65780"/>
            </a:xfrm>
            <a:custGeom>
              <a:avLst/>
              <a:gdLst>
                <a:gd name="connsiteX0" fmla="*/ 65781 w 65780"/>
                <a:gd name="connsiteY0" fmla="*/ 32890 h 65780"/>
                <a:gd name="connsiteX1" fmla="*/ 32890 w 65780"/>
                <a:gd name="connsiteY1" fmla="*/ 65781 h 65780"/>
                <a:gd name="connsiteX2" fmla="*/ 0 w 65780"/>
                <a:gd name="connsiteY2" fmla="*/ 32890 h 65780"/>
                <a:gd name="connsiteX3" fmla="*/ 32890 w 65780"/>
                <a:gd name="connsiteY3" fmla="*/ 0 h 65780"/>
                <a:gd name="connsiteX4" fmla="*/ 65781 w 65780"/>
                <a:gd name="connsiteY4" fmla="*/ 32890 h 6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0" h="65780">
                  <a:moveTo>
                    <a:pt x="65781" y="32890"/>
                  </a:moveTo>
                  <a:cubicBezTo>
                    <a:pt x="65781" y="51055"/>
                    <a:pt x="51055" y="65781"/>
                    <a:pt x="32890" y="65781"/>
                  </a:cubicBezTo>
                  <a:cubicBezTo>
                    <a:pt x="14725" y="65781"/>
                    <a:pt x="0" y="51055"/>
                    <a:pt x="0" y="32890"/>
                  </a:cubicBezTo>
                  <a:cubicBezTo>
                    <a:pt x="0" y="14725"/>
                    <a:pt x="14725" y="0"/>
                    <a:pt x="32890" y="0"/>
                  </a:cubicBezTo>
                  <a:cubicBezTo>
                    <a:pt x="51055" y="0"/>
                    <a:pt x="65781" y="14725"/>
                    <a:pt x="65781" y="32890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AF4176A-907D-86D5-CEE5-10FC54899AC1}"/>
                </a:ext>
              </a:extLst>
            </p:cNvPr>
            <p:cNvSpPr/>
            <p:nvPr/>
          </p:nvSpPr>
          <p:spPr>
            <a:xfrm>
              <a:off x="3038300" y="1844558"/>
              <a:ext cx="275517" cy="282184"/>
            </a:xfrm>
            <a:custGeom>
              <a:avLst/>
              <a:gdLst>
                <a:gd name="connsiteX0" fmla="*/ 28619 w 275517"/>
                <a:gd name="connsiteY0" fmla="*/ 269 h 282184"/>
                <a:gd name="connsiteX1" fmla="*/ 12387 w 275517"/>
                <a:gd name="connsiteY1" fmla="*/ 269 h 282184"/>
                <a:gd name="connsiteX2" fmla="*/ 0 w 275517"/>
                <a:gd name="connsiteY2" fmla="*/ 12656 h 282184"/>
                <a:gd name="connsiteX3" fmla="*/ 0 w 275517"/>
                <a:gd name="connsiteY3" fmla="*/ 256983 h 282184"/>
                <a:gd name="connsiteX4" fmla="*/ 25202 w 275517"/>
                <a:gd name="connsiteY4" fmla="*/ 282185 h 282184"/>
                <a:gd name="connsiteX5" fmla="*/ 263122 w 275517"/>
                <a:gd name="connsiteY5" fmla="*/ 282185 h 282184"/>
                <a:gd name="connsiteX6" fmla="*/ 275518 w 275517"/>
                <a:gd name="connsiteY6" fmla="*/ 269806 h 282184"/>
                <a:gd name="connsiteX7" fmla="*/ 275509 w 275517"/>
                <a:gd name="connsiteY7" fmla="*/ 269371 h 282184"/>
                <a:gd name="connsiteX8" fmla="*/ 275509 w 275517"/>
                <a:gd name="connsiteY8" fmla="*/ 253139 h 282184"/>
                <a:gd name="connsiteX9" fmla="*/ 263122 w 275517"/>
                <a:gd name="connsiteY9" fmla="*/ 240752 h 282184"/>
                <a:gd name="connsiteX10" fmla="*/ 49549 w 275517"/>
                <a:gd name="connsiteY10" fmla="*/ 240752 h 282184"/>
                <a:gd name="connsiteX11" fmla="*/ 43554 w 275517"/>
                <a:gd name="connsiteY11" fmla="*/ 234789 h 282184"/>
                <a:gd name="connsiteX12" fmla="*/ 43569 w 275517"/>
                <a:gd name="connsiteY12" fmla="*/ 234345 h 282184"/>
                <a:gd name="connsiteX13" fmla="*/ 43569 w 275517"/>
                <a:gd name="connsiteY13" fmla="*/ 12656 h 282184"/>
                <a:gd name="connsiteX14" fmla="*/ 31453 w 275517"/>
                <a:gd name="connsiteY14" fmla="*/ 3 h 282184"/>
                <a:gd name="connsiteX15" fmla="*/ 28619 w 275517"/>
                <a:gd name="connsiteY15" fmla="*/ 269 h 28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5517" h="282184">
                  <a:moveTo>
                    <a:pt x="28619" y="269"/>
                  </a:moveTo>
                  <a:lnTo>
                    <a:pt x="12387" y="269"/>
                  </a:lnTo>
                  <a:cubicBezTo>
                    <a:pt x="5546" y="269"/>
                    <a:pt x="0" y="5815"/>
                    <a:pt x="0" y="12656"/>
                  </a:cubicBezTo>
                  <a:lnTo>
                    <a:pt x="0" y="256983"/>
                  </a:lnTo>
                  <a:cubicBezTo>
                    <a:pt x="0" y="270900"/>
                    <a:pt x="11283" y="282185"/>
                    <a:pt x="25202" y="282185"/>
                  </a:cubicBezTo>
                  <a:lnTo>
                    <a:pt x="263122" y="282185"/>
                  </a:lnTo>
                  <a:cubicBezTo>
                    <a:pt x="269965" y="282189"/>
                    <a:pt x="275514" y="276645"/>
                    <a:pt x="275518" y="269806"/>
                  </a:cubicBezTo>
                  <a:cubicBezTo>
                    <a:pt x="275518" y="269661"/>
                    <a:pt x="275514" y="269516"/>
                    <a:pt x="275509" y="269371"/>
                  </a:cubicBezTo>
                  <a:lnTo>
                    <a:pt x="275509" y="253139"/>
                  </a:lnTo>
                  <a:cubicBezTo>
                    <a:pt x="275509" y="246296"/>
                    <a:pt x="269965" y="240752"/>
                    <a:pt x="263122" y="240752"/>
                  </a:cubicBezTo>
                  <a:lnTo>
                    <a:pt x="49549" y="240752"/>
                  </a:lnTo>
                  <a:cubicBezTo>
                    <a:pt x="46246" y="240760"/>
                    <a:pt x="43562" y="238091"/>
                    <a:pt x="43554" y="234789"/>
                  </a:cubicBezTo>
                  <a:cubicBezTo>
                    <a:pt x="43553" y="234639"/>
                    <a:pt x="43558" y="234490"/>
                    <a:pt x="43569" y="234345"/>
                  </a:cubicBezTo>
                  <a:lnTo>
                    <a:pt x="43569" y="12656"/>
                  </a:lnTo>
                  <a:cubicBezTo>
                    <a:pt x="43717" y="5816"/>
                    <a:pt x="38293" y="151"/>
                    <a:pt x="31453" y="3"/>
                  </a:cubicBezTo>
                  <a:cubicBezTo>
                    <a:pt x="30501" y="-18"/>
                    <a:pt x="29550" y="71"/>
                    <a:pt x="28619" y="269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07D964-FD62-E289-453E-D23897E20E22}"/>
                </a:ext>
              </a:extLst>
            </p:cNvPr>
            <p:cNvSpPr/>
            <p:nvPr/>
          </p:nvSpPr>
          <p:spPr>
            <a:xfrm>
              <a:off x="3259988" y="1905909"/>
              <a:ext cx="65780" cy="65780"/>
            </a:xfrm>
            <a:custGeom>
              <a:avLst/>
              <a:gdLst>
                <a:gd name="connsiteX0" fmla="*/ 65780 w 65780"/>
                <a:gd name="connsiteY0" fmla="*/ 32890 h 65780"/>
                <a:gd name="connsiteX1" fmla="*/ 32890 w 65780"/>
                <a:gd name="connsiteY1" fmla="*/ 65781 h 65780"/>
                <a:gd name="connsiteX2" fmla="*/ 0 w 65780"/>
                <a:gd name="connsiteY2" fmla="*/ 32890 h 65780"/>
                <a:gd name="connsiteX3" fmla="*/ 32890 w 65780"/>
                <a:gd name="connsiteY3" fmla="*/ 0 h 65780"/>
                <a:gd name="connsiteX4" fmla="*/ 65780 w 65780"/>
                <a:gd name="connsiteY4" fmla="*/ 32890 h 6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0" h="65780">
                  <a:moveTo>
                    <a:pt x="65780" y="32890"/>
                  </a:moveTo>
                  <a:cubicBezTo>
                    <a:pt x="65780" y="51055"/>
                    <a:pt x="51055" y="65781"/>
                    <a:pt x="32890" y="65781"/>
                  </a:cubicBezTo>
                  <a:cubicBezTo>
                    <a:pt x="14725" y="65781"/>
                    <a:pt x="0" y="51055"/>
                    <a:pt x="0" y="32890"/>
                  </a:cubicBezTo>
                  <a:cubicBezTo>
                    <a:pt x="0" y="14725"/>
                    <a:pt x="14725" y="0"/>
                    <a:pt x="32890" y="0"/>
                  </a:cubicBezTo>
                  <a:cubicBezTo>
                    <a:pt x="51055" y="0"/>
                    <a:pt x="65780" y="14725"/>
                    <a:pt x="65780" y="32890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4DCB497-4197-A6C2-2940-3FBDA79711A9}"/>
                </a:ext>
              </a:extLst>
            </p:cNvPr>
            <p:cNvSpPr/>
            <p:nvPr/>
          </p:nvSpPr>
          <p:spPr>
            <a:xfrm>
              <a:off x="3138672" y="1750855"/>
              <a:ext cx="273380" cy="281916"/>
            </a:xfrm>
            <a:custGeom>
              <a:avLst/>
              <a:gdLst>
                <a:gd name="connsiteX0" fmla="*/ 234083 w 273380"/>
                <a:gd name="connsiteY0" fmla="*/ 0 h 281916"/>
                <a:gd name="connsiteX1" fmla="*/ 12395 w 273380"/>
                <a:gd name="connsiteY1" fmla="*/ 0 h 281916"/>
                <a:gd name="connsiteX2" fmla="*/ 0 w 273380"/>
                <a:gd name="connsiteY2" fmla="*/ 12380 h 281916"/>
                <a:gd name="connsiteX3" fmla="*/ 7 w 273380"/>
                <a:gd name="connsiteY3" fmla="*/ 12814 h 281916"/>
                <a:gd name="connsiteX4" fmla="*/ 7 w 273380"/>
                <a:gd name="connsiteY4" fmla="*/ 29046 h 281916"/>
                <a:gd name="connsiteX5" fmla="*/ 12395 w 273380"/>
                <a:gd name="connsiteY5" fmla="*/ 41433 h 281916"/>
                <a:gd name="connsiteX6" fmla="*/ 225968 w 273380"/>
                <a:gd name="connsiteY6" fmla="*/ 41433 h 281916"/>
                <a:gd name="connsiteX7" fmla="*/ 232375 w 273380"/>
                <a:gd name="connsiteY7" fmla="*/ 47840 h 281916"/>
                <a:gd name="connsiteX8" fmla="*/ 232375 w 273380"/>
                <a:gd name="connsiteY8" fmla="*/ 269529 h 281916"/>
                <a:gd name="connsiteX9" fmla="*/ 244762 w 273380"/>
                <a:gd name="connsiteY9" fmla="*/ 281916 h 281916"/>
                <a:gd name="connsiteX10" fmla="*/ 260994 w 273380"/>
                <a:gd name="connsiteY10" fmla="*/ 281916 h 281916"/>
                <a:gd name="connsiteX11" fmla="*/ 273381 w 273380"/>
                <a:gd name="connsiteY11" fmla="*/ 269529 h 281916"/>
                <a:gd name="connsiteX12" fmla="*/ 273381 w 273380"/>
                <a:gd name="connsiteY12" fmla="*/ 25202 h 281916"/>
                <a:gd name="connsiteX13" fmla="*/ 248606 w 273380"/>
                <a:gd name="connsiteY13" fmla="*/ 0 h 28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80" h="281916">
                  <a:moveTo>
                    <a:pt x="234083" y="0"/>
                  </a:moveTo>
                  <a:lnTo>
                    <a:pt x="12395" y="0"/>
                  </a:lnTo>
                  <a:cubicBezTo>
                    <a:pt x="5553" y="-4"/>
                    <a:pt x="4" y="5538"/>
                    <a:pt x="0" y="12380"/>
                  </a:cubicBezTo>
                  <a:cubicBezTo>
                    <a:pt x="0" y="12525"/>
                    <a:pt x="2" y="12670"/>
                    <a:pt x="7" y="12814"/>
                  </a:cubicBezTo>
                  <a:lnTo>
                    <a:pt x="7" y="29046"/>
                  </a:lnTo>
                  <a:cubicBezTo>
                    <a:pt x="7" y="35887"/>
                    <a:pt x="5553" y="41433"/>
                    <a:pt x="12395" y="41433"/>
                  </a:cubicBezTo>
                  <a:lnTo>
                    <a:pt x="225968" y="41433"/>
                  </a:lnTo>
                  <a:cubicBezTo>
                    <a:pt x="229504" y="41433"/>
                    <a:pt x="232375" y="44302"/>
                    <a:pt x="232375" y="47840"/>
                  </a:cubicBezTo>
                  <a:lnTo>
                    <a:pt x="232375" y="269529"/>
                  </a:lnTo>
                  <a:cubicBezTo>
                    <a:pt x="232375" y="276372"/>
                    <a:pt x="237919" y="281916"/>
                    <a:pt x="244762" y="281916"/>
                  </a:cubicBezTo>
                  <a:lnTo>
                    <a:pt x="260994" y="281916"/>
                  </a:lnTo>
                  <a:cubicBezTo>
                    <a:pt x="267836" y="281916"/>
                    <a:pt x="273381" y="276372"/>
                    <a:pt x="273381" y="269529"/>
                  </a:cubicBezTo>
                  <a:lnTo>
                    <a:pt x="273381" y="25202"/>
                  </a:lnTo>
                  <a:cubicBezTo>
                    <a:pt x="273381" y="11448"/>
                    <a:pt x="262356" y="233"/>
                    <a:pt x="248606" y="0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8BAEA0-DB2D-AFCB-13F2-82709B891F2E}"/>
                </a:ext>
              </a:extLst>
            </p:cNvPr>
            <p:cNvSpPr txBox="1"/>
            <p:nvPr/>
          </p:nvSpPr>
          <p:spPr>
            <a:xfrm>
              <a:off x="2566266" y="2323757"/>
              <a:ext cx="1429196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Bot Service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AE94F8-3B18-BAB7-EF1A-91A0B98C7317}"/>
              </a:ext>
            </a:extLst>
          </p:cNvPr>
          <p:cNvGrpSpPr/>
          <p:nvPr/>
        </p:nvGrpSpPr>
        <p:grpSpPr>
          <a:xfrm>
            <a:off x="4178400" y="1925631"/>
            <a:ext cx="925766" cy="866015"/>
            <a:chOff x="3645096" y="3211260"/>
            <a:chExt cx="1234355" cy="115468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0811A19-86FB-E7D1-00C5-05E8EE537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41010" y="3211260"/>
              <a:ext cx="744317" cy="74431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52CCB37-5E31-86CC-CD08-3F5B72A4AEC9}"/>
                </a:ext>
              </a:extLst>
            </p:cNvPr>
            <p:cNvSpPr txBox="1"/>
            <p:nvPr/>
          </p:nvSpPr>
          <p:spPr>
            <a:xfrm>
              <a:off x="3645096" y="3955577"/>
              <a:ext cx="123435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Web App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0872F96-75E2-6730-E673-D1C5FF031C7A}"/>
              </a:ext>
            </a:extLst>
          </p:cNvPr>
          <p:cNvGrpSpPr/>
          <p:nvPr/>
        </p:nvGrpSpPr>
        <p:grpSpPr>
          <a:xfrm>
            <a:off x="5806033" y="3633549"/>
            <a:ext cx="2167580" cy="1222022"/>
            <a:chOff x="8245089" y="4722220"/>
            <a:chExt cx="2890106" cy="162936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B397409-272D-F7A2-7B03-E877BD06C5FA}"/>
                </a:ext>
              </a:extLst>
            </p:cNvPr>
            <p:cNvSpPr/>
            <p:nvPr/>
          </p:nvSpPr>
          <p:spPr>
            <a:xfrm>
              <a:off x="8245089" y="4722220"/>
              <a:ext cx="2890106" cy="160666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t"/>
            <a:lstStyle/>
            <a:p>
              <a:pPr algn="ctr" fontAlgn="auto">
                <a:lnSpc>
                  <a:spcPct val="110000"/>
                </a:lnSpc>
                <a:spcBef>
                  <a:spcPts val="150"/>
                </a:spcBef>
                <a:spcAft>
                  <a:spcPts val="150"/>
                </a:spcAft>
              </a:pPr>
              <a:r>
                <a:rPr lang="en-US" sz="1050" b="1" dirty="0" err="1"/>
                <a:t>Aplicação</a:t>
              </a:r>
              <a:endParaRPr lang="en-US" sz="1050" b="1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BCA1FAB-3144-FA6E-AE6B-59CF65DDC07C}"/>
                </a:ext>
              </a:extLst>
            </p:cNvPr>
            <p:cNvGrpSpPr/>
            <p:nvPr/>
          </p:nvGrpSpPr>
          <p:grpSpPr>
            <a:xfrm>
              <a:off x="9745227" y="5090231"/>
              <a:ext cx="1337374" cy="1261351"/>
              <a:chOff x="5627819" y="3100137"/>
              <a:chExt cx="1337374" cy="1261351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50055329-EE06-D1DF-8883-58B2E0653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42011" y="3100137"/>
                <a:ext cx="806441" cy="806441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413688-E032-9258-CAF4-57DE89DC5460}"/>
                  </a:ext>
                </a:extLst>
              </p:cNvPr>
              <p:cNvSpPr txBox="1"/>
              <p:nvPr/>
            </p:nvSpPr>
            <p:spPr>
              <a:xfrm>
                <a:off x="5627819" y="3951119"/>
                <a:ext cx="133737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Azure SQL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522291-F3C4-1F60-91FA-D886A27F163D}"/>
                </a:ext>
              </a:extLst>
            </p:cNvPr>
            <p:cNvGrpSpPr/>
            <p:nvPr/>
          </p:nvGrpSpPr>
          <p:grpSpPr>
            <a:xfrm>
              <a:off x="8345955" y="5187064"/>
              <a:ext cx="1234355" cy="1154686"/>
              <a:chOff x="3645096" y="3211260"/>
              <a:chExt cx="1234355" cy="1154686"/>
            </a:xfrm>
          </p:grpSpPr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D7AFAE3A-B5F9-C89D-EFBC-86B22820B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41010" y="3211260"/>
                <a:ext cx="744317" cy="74431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CC45ED-F3C7-A0E6-B74F-37CF4FBB1A9C}"/>
                  </a:ext>
                </a:extLst>
              </p:cNvPr>
              <p:cNvSpPr txBox="1"/>
              <p:nvPr/>
            </p:nvSpPr>
            <p:spPr>
              <a:xfrm>
                <a:off x="3645096" y="3955577"/>
                <a:ext cx="1234355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Web App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430BF7-3506-89AD-C842-4292ACAA4DF9}"/>
              </a:ext>
            </a:extLst>
          </p:cNvPr>
          <p:cNvGrpSpPr/>
          <p:nvPr/>
        </p:nvGrpSpPr>
        <p:grpSpPr>
          <a:xfrm>
            <a:off x="5806032" y="2149240"/>
            <a:ext cx="2167580" cy="1269272"/>
            <a:chOff x="7952297" y="1501105"/>
            <a:chExt cx="2890106" cy="1692361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03BA361-4119-C351-B858-CE94B67955D1}"/>
                </a:ext>
              </a:extLst>
            </p:cNvPr>
            <p:cNvSpPr/>
            <p:nvPr/>
          </p:nvSpPr>
          <p:spPr>
            <a:xfrm>
              <a:off x="7952297" y="1501105"/>
              <a:ext cx="2890106" cy="169215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t"/>
            <a:lstStyle/>
            <a:p>
              <a:pPr algn="ctr" fontAlgn="auto">
                <a:lnSpc>
                  <a:spcPct val="110000"/>
                </a:lnSpc>
                <a:spcBef>
                  <a:spcPts val="150"/>
                </a:spcBef>
                <a:spcAft>
                  <a:spcPts val="150"/>
                </a:spcAft>
              </a:pPr>
              <a:r>
                <a:rPr lang="en-US" sz="1050" b="1" dirty="0"/>
                <a:t>Monitoramento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D5F0F05-D4CC-2933-49C6-5001AE0E2AFE}"/>
                </a:ext>
              </a:extLst>
            </p:cNvPr>
            <p:cNvGrpSpPr/>
            <p:nvPr/>
          </p:nvGrpSpPr>
          <p:grpSpPr>
            <a:xfrm>
              <a:off x="9226509" y="1892403"/>
              <a:ext cx="1567095" cy="1278676"/>
              <a:chOff x="8040481" y="3650301"/>
              <a:chExt cx="1567095" cy="1278676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A4B00E20-D6BF-319E-7552-7FDF2B96D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296615" y="3650301"/>
                <a:ext cx="843949" cy="84394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0A4A4A-EFF7-4C7F-9842-8BECF36D3078}"/>
                  </a:ext>
                </a:extLst>
              </p:cNvPr>
              <p:cNvSpPr txBox="1"/>
              <p:nvPr/>
            </p:nvSpPr>
            <p:spPr>
              <a:xfrm>
                <a:off x="8040481" y="4518608"/>
                <a:ext cx="1567095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App Insights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3E930EA-D83C-4A96-AD73-7AD9718F6631}"/>
                </a:ext>
              </a:extLst>
            </p:cNvPr>
            <p:cNvGrpSpPr/>
            <p:nvPr/>
          </p:nvGrpSpPr>
          <p:grpSpPr>
            <a:xfrm>
              <a:off x="8293238" y="2031482"/>
              <a:ext cx="858011" cy="1161984"/>
              <a:chOff x="8245089" y="3368385"/>
              <a:chExt cx="858011" cy="1161984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19F968C1-DA7F-EB74-6D86-39C968F17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96219" y="3368385"/>
                <a:ext cx="675689" cy="675689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E0CF372-5EAF-B235-7497-450BB6C38DCE}"/>
                  </a:ext>
                </a:extLst>
              </p:cNvPr>
              <p:cNvSpPr txBox="1"/>
              <p:nvPr/>
            </p:nvSpPr>
            <p:spPr>
              <a:xfrm>
                <a:off x="8245089" y="4120000"/>
                <a:ext cx="8580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Alerts</a:t>
                </a:r>
              </a:p>
            </p:txBody>
          </p:sp>
        </p:grpSp>
      </p:grpSp>
      <p:pic>
        <p:nvPicPr>
          <p:cNvPr id="1027" name="Graphic 1026">
            <a:extLst>
              <a:ext uri="{FF2B5EF4-FFF2-40B4-BE49-F238E27FC236}">
                <a16:creationId xmlns:a16="http://schemas.microsoft.com/office/drawing/2014/main" id="{C92BEB51-3CD2-7A9C-D460-DC7E8FCFCB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04756" y="1507087"/>
            <a:ext cx="452762" cy="45276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58E322-B8D4-E4BD-CE75-370D14B23FB3}"/>
              </a:ext>
            </a:extLst>
          </p:cNvPr>
          <p:cNvSpPr/>
          <p:nvPr/>
        </p:nvSpPr>
        <p:spPr>
          <a:xfrm>
            <a:off x="5809723" y="3629858"/>
            <a:ext cx="2167580" cy="120500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ctr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Aumento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de </a:t>
            </a:r>
          </a:p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Erros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Aplicação</a:t>
            </a:r>
            <a:endParaRPr lang="en-US" sz="10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B6FAE9-4229-0111-FC4E-246F21827BF8}"/>
              </a:ext>
            </a:extLst>
          </p:cNvPr>
          <p:cNvSpPr/>
          <p:nvPr/>
        </p:nvSpPr>
        <p:spPr>
          <a:xfrm>
            <a:off x="5806033" y="2149240"/>
            <a:ext cx="2167580" cy="126911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ctr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Detecta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os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erros</a:t>
            </a:r>
            <a:endParaRPr lang="en-US" sz="105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68C990-B7AD-1CBC-BF42-84C28F2AF589}"/>
              </a:ext>
            </a:extLst>
          </p:cNvPr>
          <p:cNvGrpSpPr/>
          <p:nvPr/>
        </p:nvGrpSpPr>
        <p:grpSpPr>
          <a:xfrm>
            <a:off x="4883100" y="2204751"/>
            <a:ext cx="922459" cy="742551"/>
            <a:chOff x="6511437" y="2939669"/>
            <a:chExt cx="1229946" cy="990069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CD2B945B-101C-03E8-096C-F0AE9C2C56B5}"/>
                </a:ext>
              </a:extLst>
            </p:cNvPr>
            <p:cNvCxnSpPr>
              <a:stCxn id="54" idx="1"/>
              <a:endCxn id="19" idx="3"/>
            </p:cNvCxnSpPr>
            <p:nvPr/>
          </p:nvCxnSpPr>
          <p:spPr>
            <a:xfrm rot="10800000">
              <a:off x="6511437" y="2939669"/>
              <a:ext cx="1229946" cy="772063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81400A-4ACA-B874-23B8-BCEBC206B63A}"/>
                </a:ext>
              </a:extLst>
            </p:cNvPr>
            <p:cNvSpPr txBox="1"/>
            <p:nvPr/>
          </p:nvSpPr>
          <p:spPr>
            <a:xfrm>
              <a:off x="6749044" y="3232111"/>
              <a:ext cx="877249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Envia </a:t>
              </a:r>
            </a:p>
            <a:p>
              <a:pPr algn="ctr"/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Alerta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3BB9F66-4D63-C2D8-8D25-5F5B74DC26B5}"/>
              </a:ext>
            </a:extLst>
          </p:cNvPr>
          <p:cNvCxnSpPr>
            <a:cxnSpLocks/>
            <a:stCxn id="19" idx="1"/>
            <a:endCxn id="32" idx="3"/>
          </p:cNvCxnSpPr>
          <p:nvPr/>
        </p:nvCxnSpPr>
        <p:spPr>
          <a:xfrm rot="10800000" flipV="1">
            <a:off x="3472340" y="2204750"/>
            <a:ext cx="852998" cy="60047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10DB34-8D32-38D9-384E-A10A2311CF14}"/>
              </a:ext>
            </a:extLst>
          </p:cNvPr>
          <p:cNvSpPr txBox="1"/>
          <p:nvPr/>
        </p:nvSpPr>
        <p:spPr>
          <a:xfrm>
            <a:off x="3227476" y="1683257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Envia </a:t>
            </a:r>
          </a:p>
          <a:p>
            <a:pPr algn="ctr"/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notificação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07DC12D-1848-3A4D-ADE7-B62FD15E3AA5}"/>
              </a:ext>
            </a:extLst>
          </p:cNvPr>
          <p:cNvCxnSpPr>
            <a:cxnSpLocks/>
            <a:endCxn id="1024" idx="3"/>
          </p:cNvCxnSpPr>
          <p:nvPr/>
        </p:nvCxnSpPr>
        <p:spPr>
          <a:xfrm rot="10800000" flipV="1">
            <a:off x="2366413" y="2829578"/>
            <a:ext cx="546736" cy="2169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47F514-53F4-2552-2913-143877D88B09}"/>
              </a:ext>
            </a:extLst>
          </p:cNvPr>
          <p:cNvSpPr txBox="1"/>
          <p:nvPr/>
        </p:nvSpPr>
        <p:spPr>
          <a:xfrm>
            <a:off x="2542162" y="3523902"/>
            <a:ext cx="107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Envia </a:t>
            </a:r>
          </a:p>
          <a:p>
            <a:pPr algn="ctr"/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notificação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CDC755-388B-8DDF-AC59-F38EE598F2C3}"/>
              </a:ext>
            </a:extLst>
          </p:cNvPr>
          <p:cNvGrpSpPr/>
          <p:nvPr/>
        </p:nvGrpSpPr>
        <p:grpSpPr>
          <a:xfrm>
            <a:off x="4002714" y="3607363"/>
            <a:ext cx="1286763" cy="861956"/>
            <a:chOff x="4096006" y="1769518"/>
            <a:chExt cx="1715685" cy="1149274"/>
          </a:xfrm>
        </p:grpSpPr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AFF3C69-8469-CA53-A086-D3F87AC51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57515" y="1769518"/>
              <a:ext cx="675689" cy="67568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98A8935-4D6C-C8FB-029D-A32C1939D75C}"/>
                </a:ext>
              </a:extLst>
            </p:cNvPr>
            <p:cNvSpPr txBox="1"/>
            <p:nvPr/>
          </p:nvSpPr>
          <p:spPr>
            <a:xfrm>
              <a:off x="4096006" y="2508423"/>
              <a:ext cx="171568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Azure OpenAI</a:t>
              </a:r>
            </a:p>
          </p:txBody>
        </p:sp>
      </p:grpSp>
      <p:sp>
        <p:nvSpPr>
          <p:cNvPr id="9" name="Title 3">
            <a:extLst>
              <a:ext uri="{FF2B5EF4-FFF2-40B4-BE49-F238E27FC236}">
                <a16:creationId xmlns:a16="http://schemas.microsoft.com/office/drawing/2014/main" id="{4D28F763-5965-ED90-FFAA-C50DE306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583" y="251567"/>
            <a:ext cx="7065905" cy="7407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SRE Bot</a:t>
            </a:r>
          </a:p>
        </p:txBody>
      </p:sp>
    </p:spTree>
    <p:extLst>
      <p:ext uri="{BB962C8B-B14F-4D97-AF65-F5344CB8AC3E}">
        <p14:creationId xmlns:p14="http://schemas.microsoft.com/office/powerpoint/2010/main" val="26971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: Rounded Corners 1040">
            <a:extLst>
              <a:ext uri="{FF2B5EF4-FFF2-40B4-BE49-F238E27FC236}">
                <a16:creationId xmlns:a16="http://schemas.microsoft.com/office/drawing/2014/main" id="{BBABCFCD-F21F-C7AA-1F4D-698239CF0B3A}"/>
              </a:ext>
            </a:extLst>
          </p:cNvPr>
          <p:cNvSpPr/>
          <p:nvPr/>
        </p:nvSpPr>
        <p:spPr>
          <a:xfrm>
            <a:off x="6510383" y="1157808"/>
            <a:ext cx="2167580" cy="88133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t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/>
              <a:t>Azure Resource Manager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9D8E492-9B93-24BD-A6D4-A0AC355BE036}"/>
              </a:ext>
            </a:extLst>
          </p:cNvPr>
          <p:cNvSpPr/>
          <p:nvPr/>
        </p:nvSpPr>
        <p:spPr>
          <a:xfrm>
            <a:off x="2339752" y="1149209"/>
            <a:ext cx="2948274" cy="365139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t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/>
              <a:t>SRE-BOT</a:t>
            </a:r>
          </a:p>
        </p:txBody>
      </p: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9844AF39-3729-0097-165F-0F999732B8EA}"/>
              </a:ext>
            </a:extLst>
          </p:cNvPr>
          <p:cNvSpPr/>
          <p:nvPr/>
        </p:nvSpPr>
        <p:spPr>
          <a:xfrm>
            <a:off x="838381" y="1209269"/>
            <a:ext cx="1356670" cy="358395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t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 err="1"/>
              <a:t>Canais</a:t>
            </a:r>
            <a:endParaRPr lang="en-US" sz="105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B12383-36A1-B065-0961-B92F932FAA35}"/>
              </a:ext>
            </a:extLst>
          </p:cNvPr>
          <p:cNvGrpSpPr/>
          <p:nvPr/>
        </p:nvGrpSpPr>
        <p:grpSpPr>
          <a:xfrm>
            <a:off x="1198267" y="1638644"/>
            <a:ext cx="677558" cy="808305"/>
            <a:chOff x="678062" y="1725271"/>
            <a:chExt cx="903411" cy="1077741"/>
          </a:xfrm>
        </p:grpSpPr>
        <p:pic>
          <p:nvPicPr>
            <p:cNvPr id="1026" name="Picture 2" descr="Microsoft Teams Logo Icon (2024) - Free Download PNG, SVG, AI">
              <a:extLst>
                <a:ext uri="{FF2B5EF4-FFF2-40B4-BE49-F238E27FC236}">
                  <a16:creationId xmlns:a16="http://schemas.microsoft.com/office/drawing/2014/main" id="{8BC746BE-FEC1-FC8C-1771-A62BD9B19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80" y="1725271"/>
              <a:ext cx="725267" cy="675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47D959-20A9-BB24-D160-F4CC4630081D}"/>
                </a:ext>
              </a:extLst>
            </p:cNvPr>
            <p:cNvSpPr txBox="1"/>
            <p:nvPr/>
          </p:nvSpPr>
          <p:spPr>
            <a:xfrm>
              <a:off x="678062" y="2392642"/>
              <a:ext cx="903411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Teams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751D8D-D116-B54A-FF29-EF8CC50DD445}"/>
              </a:ext>
            </a:extLst>
          </p:cNvPr>
          <p:cNvGrpSpPr/>
          <p:nvPr/>
        </p:nvGrpSpPr>
        <p:grpSpPr>
          <a:xfrm>
            <a:off x="1048000" y="2572163"/>
            <a:ext cx="986849" cy="1036269"/>
            <a:chOff x="477707" y="2851977"/>
            <a:chExt cx="1315799" cy="138169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C455138-F146-DDC3-AC7D-A879F21A8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07" y="2851977"/>
              <a:ext cx="1215613" cy="1215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E562F5-625B-2FFA-06CB-74DDFD77FE42}"/>
                </a:ext>
              </a:extLst>
            </p:cNvPr>
            <p:cNvSpPr txBox="1"/>
            <p:nvPr/>
          </p:nvSpPr>
          <p:spPr>
            <a:xfrm>
              <a:off x="478616" y="3823300"/>
              <a:ext cx="1314890" cy="410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Whastapp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5452EAA-F6A0-9826-E730-54C4A3AB7DAF}"/>
              </a:ext>
            </a:extLst>
          </p:cNvPr>
          <p:cNvGrpSpPr/>
          <p:nvPr/>
        </p:nvGrpSpPr>
        <p:grpSpPr>
          <a:xfrm>
            <a:off x="1218190" y="3733647"/>
            <a:ext cx="610274" cy="909739"/>
            <a:chOff x="704627" y="4518608"/>
            <a:chExt cx="813698" cy="1212985"/>
          </a:xfrm>
        </p:grpSpPr>
        <p:pic>
          <p:nvPicPr>
            <p:cNvPr id="1030" name="Picture 6" descr="Slack - ícones de mídia social grátis">
              <a:extLst>
                <a:ext uri="{FF2B5EF4-FFF2-40B4-BE49-F238E27FC236}">
                  <a16:creationId xmlns:a16="http://schemas.microsoft.com/office/drawing/2014/main" id="{833191A7-38CD-1DE9-FF2E-A86A4F95D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27" y="4518608"/>
              <a:ext cx="761773" cy="761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1DD513D-1A64-BDAE-4CD5-BC6085D15146}"/>
                </a:ext>
              </a:extLst>
            </p:cNvPr>
            <p:cNvSpPr txBox="1"/>
            <p:nvPr/>
          </p:nvSpPr>
          <p:spPr>
            <a:xfrm>
              <a:off x="733494" y="5321224"/>
              <a:ext cx="78483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Slack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B2C644-8C2E-771C-F93B-8F9B804CFEB6}"/>
              </a:ext>
            </a:extLst>
          </p:cNvPr>
          <p:cNvGrpSpPr/>
          <p:nvPr/>
        </p:nvGrpSpPr>
        <p:grpSpPr>
          <a:xfrm>
            <a:off x="2533368" y="2487599"/>
            <a:ext cx="1071897" cy="868801"/>
            <a:chOff x="2566266" y="1575725"/>
            <a:chExt cx="1429196" cy="11584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A5E50AC-6B43-FEAC-AD3C-680CD7009D53}"/>
                </a:ext>
              </a:extLst>
            </p:cNvPr>
            <p:cNvSpPr/>
            <p:nvPr/>
          </p:nvSpPr>
          <p:spPr>
            <a:xfrm>
              <a:off x="2863597" y="1575725"/>
              <a:ext cx="726148" cy="726148"/>
            </a:xfrm>
            <a:custGeom>
              <a:avLst/>
              <a:gdLst>
                <a:gd name="connsiteX0" fmla="*/ 363074 w 726148"/>
                <a:gd name="connsiteY0" fmla="*/ 0 h 726148"/>
                <a:gd name="connsiteX1" fmla="*/ 0 w 726148"/>
                <a:gd name="connsiteY1" fmla="*/ 363074 h 726148"/>
                <a:gd name="connsiteX2" fmla="*/ 363074 w 726148"/>
                <a:gd name="connsiteY2" fmla="*/ 726148 h 726148"/>
                <a:gd name="connsiteX3" fmla="*/ 726148 w 726148"/>
                <a:gd name="connsiteY3" fmla="*/ 363074 h 726148"/>
                <a:gd name="connsiteX4" fmla="*/ 363074 w 726148"/>
                <a:gd name="connsiteY4" fmla="*/ 0 h 726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148" h="726148">
                  <a:moveTo>
                    <a:pt x="363074" y="0"/>
                  </a:moveTo>
                  <a:cubicBezTo>
                    <a:pt x="162554" y="0"/>
                    <a:pt x="0" y="162554"/>
                    <a:pt x="0" y="363074"/>
                  </a:cubicBezTo>
                  <a:cubicBezTo>
                    <a:pt x="0" y="563594"/>
                    <a:pt x="162554" y="726148"/>
                    <a:pt x="363074" y="726148"/>
                  </a:cubicBezTo>
                  <a:cubicBezTo>
                    <a:pt x="563594" y="726148"/>
                    <a:pt x="726148" y="563594"/>
                    <a:pt x="726148" y="363074"/>
                  </a:cubicBezTo>
                  <a:cubicBezTo>
                    <a:pt x="726148" y="162554"/>
                    <a:pt x="563594" y="0"/>
                    <a:pt x="363074" y="0"/>
                  </a:cubicBezTo>
                  <a:close/>
                </a:path>
              </a:pathLst>
            </a:custGeom>
            <a:solidFill>
              <a:srgbClr val="6BB9F2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1C4866-BCE1-E541-72F6-08757FC0BC57}"/>
                </a:ext>
              </a:extLst>
            </p:cNvPr>
            <p:cNvSpPr/>
            <p:nvPr/>
          </p:nvSpPr>
          <p:spPr>
            <a:xfrm>
              <a:off x="2926387" y="1638515"/>
              <a:ext cx="600567" cy="600567"/>
            </a:xfrm>
            <a:custGeom>
              <a:avLst/>
              <a:gdLst>
                <a:gd name="connsiteX0" fmla="*/ 600567 w 600567"/>
                <a:gd name="connsiteY0" fmla="*/ 300284 h 600567"/>
                <a:gd name="connsiteX1" fmla="*/ 300284 w 600567"/>
                <a:gd name="connsiteY1" fmla="*/ 600567 h 600567"/>
                <a:gd name="connsiteX2" fmla="*/ 0 w 600567"/>
                <a:gd name="connsiteY2" fmla="*/ 300284 h 600567"/>
                <a:gd name="connsiteX3" fmla="*/ 300284 w 600567"/>
                <a:gd name="connsiteY3" fmla="*/ 0 h 600567"/>
                <a:gd name="connsiteX4" fmla="*/ 600567 w 600567"/>
                <a:gd name="connsiteY4" fmla="*/ 300284 h 60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567" h="600567">
                  <a:moveTo>
                    <a:pt x="600567" y="300284"/>
                  </a:moveTo>
                  <a:cubicBezTo>
                    <a:pt x="600567" y="466126"/>
                    <a:pt x="466126" y="600567"/>
                    <a:pt x="300284" y="600567"/>
                  </a:cubicBezTo>
                  <a:cubicBezTo>
                    <a:pt x="134442" y="600567"/>
                    <a:pt x="0" y="466126"/>
                    <a:pt x="0" y="300284"/>
                  </a:cubicBezTo>
                  <a:cubicBezTo>
                    <a:pt x="0" y="134442"/>
                    <a:pt x="134442" y="0"/>
                    <a:pt x="300284" y="0"/>
                  </a:cubicBezTo>
                  <a:cubicBezTo>
                    <a:pt x="466126" y="0"/>
                    <a:pt x="600567" y="134442"/>
                    <a:pt x="600567" y="300284"/>
                  </a:cubicBezTo>
                  <a:close/>
                </a:path>
              </a:pathLst>
            </a:custGeom>
            <a:solidFill>
              <a:srgbClr val="FFFFFF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374A8B-FD02-DDD5-8922-4ACE135BA2A4}"/>
                </a:ext>
              </a:extLst>
            </p:cNvPr>
            <p:cNvSpPr/>
            <p:nvPr/>
          </p:nvSpPr>
          <p:spPr>
            <a:xfrm>
              <a:off x="3127573" y="1905909"/>
              <a:ext cx="65780" cy="65780"/>
            </a:xfrm>
            <a:custGeom>
              <a:avLst/>
              <a:gdLst>
                <a:gd name="connsiteX0" fmla="*/ 65781 w 65780"/>
                <a:gd name="connsiteY0" fmla="*/ 32890 h 65780"/>
                <a:gd name="connsiteX1" fmla="*/ 32890 w 65780"/>
                <a:gd name="connsiteY1" fmla="*/ 65781 h 65780"/>
                <a:gd name="connsiteX2" fmla="*/ 0 w 65780"/>
                <a:gd name="connsiteY2" fmla="*/ 32890 h 65780"/>
                <a:gd name="connsiteX3" fmla="*/ 32890 w 65780"/>
                <a:gd name="connsiteY3" fmla="*/ 0 h 65780"/>
                <a:gd name="connsiteX4" fmla="*/ 65781 w 65780"/>
                <a:gd name="connsiteY4" fmla="*/ 32890 h 6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0" h="65780">
                  <a:moveTo>
                    <a:pt x="65781" y="32890"/>
                  </a:moveTo>
                  <a:cubicBezTo>
                    <a:pt x="65781" y="51055"/>
                    <a:pt x="51055" y="65781"/>
                    <a:pt x="32890" y="65781"/>
                  </a:cubicBezTo>
                  <a:cubicBezTo>
                    <a:pt x="14725" y="65781"/>
                    <a:pt x="0" y="51055"/>
                    <a:pt x="0" y="32890"/>
                  </a:cubicBezTo>
                  <a:cubicBezTo>
                    <a:pt x="0" y="14725"/>
                    <a:pt x="14725" y="0"/>
                    <a:pt x="32890" y="0"/>
                  </a:cubicBezTo>
                  <a:cubicBezTo>
                    <a:pt x="51055" y="0"/>
                    <a:pt x="65781" y="14725"/>
                    <a:pt x="65781" y="32890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AF4176A-907D-86D5-CEE5-10FC54899AC1}"/>
                </a:ext>
              </a:extLst>
            </p:cNvPr>
            <p:cNvSpPr/>
            <p:nvPr/>
          </p:nvSpPr>
          <p:spPr>
            <a:xfrm>
              <a:off x="3038300" y="1844558"/>
              <a:ext cx="275517" cy="282184"/>
            </a:xfrm>
            <a:custGeom>
              <a:avLst/>
              <a:gdLst>
                <a:gd name="connsiteX0" fmla="*/ 28619 w 275517"/>
                <a:gd name="connsiteY0" fmla="*/ 269 h 282184"/>
                <a:gd name="connsiteX1" fmla="*/ 12387 w 275517"/>
                <a:gd name="connsiteY1" fmla="*/ 269 h 282184"/>
                <a:gd name="connsiteX2" fmla="*/ 0 w 275517"/>
                <a:gd name="connsiteY2" fmla="*/ 12656 h 282184"/>
                <a:gd name="connsiteX3" fmla="*/ 0 w 275517"/>
                <a:gd name="connsiteY3" fmla="*/ 256983 h 282184"/>
                <a:gd name="connsiteX4" fmla="*/ 25202 w 275517"/>
                <a:gd name="connsiteY4" fmla="*/ 282185 h 282184"/>
                <a:gd name="connsiteX5" fmla="*/ 263122 w 275517"/>
                <a:gd name="connsiteY5" fmla="*/ 282185 h 282184"/>
                <a:gd name="connsiteX6" fmla="*/ 275518 w 275517"/>
                <a:gd name="connsiteY6" fmla="*/ 269806 h 282184"/>
                <a:gd name="connsiteX7" fmla="*/ 275509 w 275517"/>
                <a:gd name="connsiteY7" fmla="*/ 269371 h 282184"/>
                <a:gd name="connsiteX8" fmla="*/ 275509 w 275517"/>
                <a:gd name="connsiteY8" fmla="*/ 253139 h 282184"/>
                <a:gd name="connsiteX9" fmla="*/ 263122 w 275517"/>
                <a:gd name="connsiteY9" fmla="*/ 240752 h 282184"/>
                <a:gd name="connsiteX10" fmla="*/ 49549 w 275517"/>
                <a:gd name="connsiteY10" fmla="*/ 240752 h 282184"/>
                <a:gd name="connsiteX11" fmla="*/ 43554 w 275517"/>
                <a:gd name="connsiteY11" fmla="*/ 234789 h 282184"/>
                <a:gd name="connsiteX12" fmla="*/ 43569 w 275517"/>
                <a:gd name="connsiteY12" fmla="*/ 234345 h 282184"/>
                <a:gd name="connsiteX13" fmla="*/ 43569 w 275517"/>
                <a:gd name="connsiteY13" fmla="*/ 12656 h 282184"/>
                <a:gd name="connsiteX14" fmla="*/ 31453 w 275517"/>
                <a:gd name="connsiteY14" fmla="*/ 3 h 282184"/>
                <a:gd name="connsiteX15" fmla="*/ 28619 w 275517"/>
                <a:gd name="connsiteY15" fmla="*/ 269 h 28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5517" h="282184">
                  <a:moveTo>
                    <a:pt x="28619" y="269"/>
                  </a:moveTo>
                  <a:lnTo>
                    <a:pt x="12387" y="269"/>
                  </a:lnTo>
                  <a:cubicBezTo>
                    <a:pt x="5546" y="269"/>
                    <a:pt x="0" y="5815"/>
                    <a:pt x="0" y="12656"/>
                  </a:cubicBezTo>
                  <a:lnTo>
                    <a:pt x="0" y="256983"/>
                  </a:lnTo>
                  <a:cubicBezTo>
                    <a:pt x="0" y="270900"/>
                    <a:pt x="11283" y="282185"/>
                    <a:pt x="25202" y="282185"/>
                  </a:cubicBezTo>
                  <a:lnTo>
                    <a:pt x="263122" y="282185"/>
                  </a:lnTo>
                  <a:cubicBezTo>
                    <a:pt x="269965" y="282189"/>
                    <a:pt x="275514" y="276645"/>
                    <a:pt x="275518" y="269806"/>
                  </a:cubicBezTo>
                  <a:cubicBezTo>
                    <a:pt x="275518" y="269661"/>
                    <a:pt x="275514" y="269516"/>
                    <a:pt x="275509" y="269371"/>
                  </a:cubicBezTo>
                  <a:lnTo>
                    <a:pt x="275509" y="253139"/>
                  </a:lnTo>
                  <a:cubicBezTo>
                    <a:pt x="275509" y="246296"/>
                    <a:pt x="269965" y="240752"/>
                    <a:pt x="263122" y="240752"/>
                  </a:cubicBezTo>
                  <a:lnTo>
                    <a:pt x="49549" y="240752"/>
                  </a:lnTo>
                  <a:cubicBezTo>
                    <a:pt x="46246" y="240760"/>
                    <a:pt x="43562" y="238091"/>
                    <a:pt x="43554" y="234789"/>
                  </a:cubicBezTo>
                  <a:cubicBezTo>
                    <a:pt x="43553" y="234639"/>
                    <a:pt x="43558" y="234490"/>
                    <a:pt x="43569" y="234345"/>
                  </a:cubicBezTo>
                  <a:lnTo>
                    <a:pt x="43569" y="12656"/>
                  </a:lnTo>
                  <a:cubicBezTo>
                    <a:pt x="43717" y="5816"/>
                    <a:pt x="38293" y="151"/>
                    <a:pt x="31453" y="3"/>
                  </a:cubicBezTo>
                  <a:cubicBezTo>
                    <a:pt x="30501" y="-18"/>
                    <a:pt x="29550" y="71"/>
                    <a:pt x="28619" y="269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07D964-FD62-E289-453E-D23897E20E22}"/>
                </a:ext>
              </a:extLst>
            </p:cNvPr>
            <p:cNvSpPr/>
            <p:nvPr/>
          </p:nvSpPr>
          <p:spPr>
            <a:xfrm>
              <a:off x="3259988" y="1905909"/>
              <a:ext cx="65780" cy="65780"/>
            </a:xfrm>
            <a:custGeom>
              <a:avLst/>
              <a:gdLst>
                <a:gd name="connsiteX0" fmla="*/ 65780 w 65780"/>
                <a:gd name="connsiteY0" fmla="*/ 32890 h 65780"/>
                <a:gd name="connsiteX1" fmla="*/ 32890 w 65780"/>
                <a:gd name="connsiteY1" fmla="*/ 65781 h 65780"/>
                <a:gd name="connsiteX2" fmla="*/ 0 w 65780"/>
                <a:gd name="connsiteY2" fmla="*/ 32890 h 65780"/>
                <a:gd name="connsiteX3" fmla="*/ 32890 w 65780"/>
                <a:gd name="connsiteY3" fmla="*/ 0 h 65780"/>
                <a:gd name="connsiteX4" fmla="*/ 65780 w 65780"/>
                <a:gd name="connsiteY4" fmla="*/ 32890 h 6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780" h="65780">
                  <a:moveTo>
                    <a:pt x="65780" y="32890"/>
                  </a:moveTo>
                  <a:cubicBezTo>
                    <a:pt x="65780" y="51055"/>
                    <a:pt x="51055" y="65781"/>
                    <a:pt x="32890" y="65781"/>
                  </a:cubicBezTo>
                  <a:cubicBezTo>
                    <a:pt x="14725" y="65781"/>
                    <a:pt x="0" y="51055"/>
                    <a:pt x="0" y="32890"/>
                  </a:cubicBezTo>
                  <a:cubicBezTo>
                    <a:pt x="0" y="14725"/>
                    <a:pt x="14725" y="0"/>
                    <a:pt x="32890" y="0"/>
                  </a:cubicBezTo>
                  <a:cubicBezTo>
                    <a:pt x="51055" y="0"/>
                    <a:pt x="65780" y="14725"/>
                    <a:pt x="65780" y="32890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4DCB497-4197-A6C2-2940-3FBDA79711A9}"/>
                </a:ext>
              </a:extLst>
            </p:cNvPr>
            <p:cNvSpPr/>
            <p:nvPr/>
          </p:nvSpPr>
          <p:spPr>
            <a:xfrm>
              <a:off x="3138672" y="1750855"/>
              <a:ext cx="273380" cy="281916"/>
            </a:xfrm>
            <a:custGeom>
              <a:avLst/>
              <a:gdLst>
                <a:gd name="connsiteX0" fmla="*/ 234083 w 273380"/>
                <a:gd name="connsiteY0" fmla="*/ 0 h 281916"/>
                <a:gd name="connsiteX1" fmla="*/ 12395 w 273380"/>
                <a:gd name="connsiteY1" fmla="*/ 0 h 281916"/>
                <a:gd name="connsiteX2" fmla="*/ 0 w 273380"/>
                <a:gd name="connsiteY2" fmla="*/ 12380 h 281916"/>
                <a:gd name="connsiteX3" fmla="*/ 7 w 273380"/>
                <a:gd name="connsiteY3" fmla="*/ 12814 h 281916"/>
                <a:gd name="connsiteX4" fmla="*/ 7 w 273380"/>
                <a:gd name="connsiteY4" fmla="*/ 29046 h 281916"/>
                <a:gd name="connsiteX5" fmla="*/ 12395 w 273380"/>
                <a:gd name="connsiteY5" fmla="*/ 41433 h 281916"/>
                <a:gd name="connsiteX6" fmla="*/ 225968 w 273380"/>
                <a:gd name="connsiteY6" fmla="*/ 41433 h 281916"/>
                <a:gd name="connsiteX7" fmla="*/ 232375 w 273380"/>
                <a:gd name="connsiteY7" fmla="*/ 47840 h 281916"/>
                <a:gd name="connsiteX8" fmla="*/ 232375 w 273380"/>
                <a:gd name="connsiteY8" fmla="*/ 269529 h 281916"/>
                <a:gd name="connsiteX9" fmla="*/ 244762 w 273380"/>
                <a:gd name="connsiteY9" fmla="*/ 281916 h 281916"/>
                <a:gd name="connsiteX10" fmla="*/ 260994 w 273380"/>
                <a:gd name="connsiteY10" fmla="*/ 281916 h 281916"/>
                <a:gd name="connsiteX11" fmla="*/ 273381 w 273380"/>
                <a:gd name="connsiteY11" fmla="*/ 269529 h 281916"/>
                <a:gd name="connsiteX12" fmla="*/ 273381 w 273380"/>
                <a:gd name="connsiteY12" fmla="*/ 25202 h 281916"/>
                <a:gd name="connsiteX13" fmla="*/ 248606 w 273380"/>
                <a:gd name="connsiteY13" fmla="*/ 0 h 28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380" h="281916">
                  <a:moveTo>
                    <a:pt x="234083" y="0"/>
                  </a:moveTo>
                  <a:lnTo>
                    <a:pt x="12395" y="0"/>
                  </a:lnTo>
                  <a:cubicBezTo>
                    <a:pt x="5553" y="-4"/>
                    <a:pt x="4" y="5538"/>
                    <a:pt x="0" y="12380"/>
                  </a:cubicBezTo>
                  <a:cubicBezTo>
                    <a:pt x="0" y="12525"/>
                    <a:pt x="2" y="12670"/>
                    <a:pt x="7" y="12814"/>
                  </a:cubicBezTo>
                  <a:lnTo>
                    <a:pt x="7" y="29046"/>
                  </a:lnTo>
                  <a:cubicBezTo>
                    <a:pt x="7" y="35887"/>
                    <a:pt x="5553" y="41433"/>
                    <a:pt x="12395" y="41433"/>
                  </a:cubicBezTo>
                  <a:lnTo>
                    <a:pt x="225968" y="41433"/>
                  </a:lnTo>
                  <a:cubicBezTo>
                    <a:pt x="229504" y="41433"/>
                    <a:pt x="232375" y="44302"/>
                    <a:pt x="232375" y="47840"/>
                  </a:cubicBezTo>
                  <a:lnTo>
                    <a:pt x="232375" y="269529"/>
                  </a:lnTo>
                  <a:cubicBezTo>
                    <a:pt x="232375" y="276372"/>
                    <a:pt x="237919" y="281916"/>
                    <a:pt x="244762" y="281916"/>
                  </a:cubicBezTo>
                  <a:lnTo>
                    <a:pt x="260994" y="281916"/>
                  </a:lnTo>
                  <a:cubicBezTo>
                    <a:pt x="267836" y="281916"/>
                    <a:pt x="273381" y="276372"/>
                    <a:pt x="273381" y="269529"/>
                  </a:cubicBezTo>
                  <a:lnTo>
                    <a:pt x="273381" y="25202"/>
                  </a:lnTo>
                  <a:cubicBezTo>
                    <a:pt x="273381" y="11448"/>
                    <a:pt x="262356" y="233"/>
                    <a:pt x="248606" y="0"/>
                  </a:cubicBezTo>
                  <a:close/>
                </a:path>
              </a:pathLst>
            </a:custGeom>
            <a:solidFill>
              <a:srgbClr val="32BEDD"/>
            </a:solidFill>
            <a:ln w="4233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8BAEA0-DB2D-AFCB-13F2-82709B891F2E}"/>
                </a:ext>
              </a:extLst>
            </p:cNvPr>
            <p:cNvSpPr txBox="1"/>
            <p:nvPr/>
          </p:nvSpPr>
          <p:spPr>
            <a:xfrm>
              <a:off x="2566266" y="2323757"/>
              <a:ext cx="1429196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Bot Service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AE94F8-3B18-BAB7-EF1A-91A0B98C7317}"/>
              </a:ext>
            </a:extLst>
          </p:cNvPr>
          <p:cNvGrpSpPr/>
          <p:nvPr/>
        </p:nvGrpSpPr>
        <p:grpSpPr>
          <a:xfrm>
            <a:off x="4007038" y="1880309"/>
            <a:ext cx="925766" cy="866015"/>
            <a:chOff x="3645096" y="3211260"/>
            <a:chExt cx="1234355" cy="1154686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0811A19-86FB-E7D1-00C5-05E8EE537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41010" y="3211260"/>
              <a:ext cx="744317" cy="74431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52CCB37-5E31-86CC-CD08-3F5B72A4AEC9}"/>
                </a:ext>
              </a:extLst>
            </p:cNvPr>
            <p:cNvSpPr txBox="1"/>
            <p:nvPr/>
          </p:nvSpPr>
          <p:spPr>
            <a:xfrm>
              <a:off x="3645096" y="3955577"/>
              <a:ext cx="123435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Web App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0872F96-75E2-6730-E673-D1C5FF031C7A}"/>
              </a:ext>
            </a:extLst>
          </p:cNvPr>
          <p:cNvGrpSpPr/>
          <p:nvPr/>
        </p:nvGrpSpPr>
        <p:grpSpPr>
          <a:xfrm>
            <a:off x="6510384" y="3588227"/>
            <a:ext cx="2167580" cy="1222022"/>
            <a:chOff x="8245089" y="4722220"/>
            <a:chExt cx="2890106" cy="162936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B397409-272D-F7A2-7B03-E877BD06C5FA}"/>
                </a:ext>
              </a:extLst>
            </p:cNvPr>
            <p:cNvSpPr/>
            <p:nvPr/>
          </p:nvSpPr>
          <p:spPr>
            <a:xfrm>
              <a:off x="8245089" y="4722220"/>
              <a:ext cx="2890106" cy="1606667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t"/>
            <a:lstStyle/>
            <a:p>
              <a:pPr algn="ctr" fontAlgn="auto">
                <a:lnSpc>
                  <a:spcPct val="110000"/>
                </a:lnSpc>
                <a:spcBef>
                  <a:spcPts val="150"/>
                </a:spcBef>
                <a:spcAft>
                  <a:spcPts val="150"/>
                </a:spcAft>
              </a:pPr>
              <a:r>
                <a:rPr lang="en-US" sz="1050" b="1" dirty="0" err="1"/>
                <a:t>Aplicação</a:t>
              </a:r>
              <a:endParaRPr lang="en-US" sz="1050" b="1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BCA1FAB-3144-FA6E-AE6B-59CF65DDC07C}"/>
                </a:ext>
              </a:extLst>
            </p:cNvPr>
            <p:cNvGrpSpPr/>
            <p:nvPr/>
          </p:nvGrpSpPr>
          <p:grpSpPr>
            <a:xfrm>
              <a:off x="9745227" y="5090231"/>
              <a:ext cx="1337374" cy="1261351"/>
              <a:chOff x="5627819" y="3100137"/>
              <a:chExt cx="1337374" cy="1261351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50055329-EE06-D1DF-8883-58B2E0653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42011" y="3100137"/>
                <a:ext cx="806441" cy="806441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2413688-E032-9258-CAF4-57DE89DC5460}"/>
                  </a:ext>
                </a:extLst>
              </p:cNvPr>
              <p:cNvSpPr txBox="1"/>
              <p:nvPr/>
            </p:nvSpPr>
            <p:spPr>
              <a:xfrm>
                <a:off x="5627819" y="3951119"/>
                <a:ext cx="1337374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Azure SQL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522291-F3C4-1F60-91FA-D886A27F163D}"/>
                </a:ext>
              </a:extLst>
            </p:cNvPr>
            <p:cNvGrpSpPr/>
            <p:nvPr/>
          </p:nvGrpSpPr>
          <p:grpSpPr>
            <a:xfrm>
              <a:off x="8345955" y="5187064"/>
              <a:ext cx="1234355" cy="1154686"/>
              <a:chOff x="3645096" y="3211260"/>
              <a:chExt cx="1234355" cy="1154686"/>
            </a:xfrm>
          </p:grpSpPr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D7AFAE3A-B5F9-C89D-EFBC-86B22820B5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41010" y="3211260"/>
                <a:ext cx="744317" cy="744317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CC45ED-F3C7-A0E6-B74F-37CF4FBB1A9C}"/>
                  </a:ext>
                </a:extLst>
              </p:cNvPr>
              <p:cNvSpPr txBox="1"/>
              <p:nvPr/>
            </p:nvSpPr>
            <p:spPr>
              <a:xfrm>
                <a:off x="3645096" y="3955577"/>
                <a:ext cx="1234355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Web App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A2A7878-6D06-00AF-5F8C-405B74315940}"/>
              </a:ext>
            </a:extLst>
          </p:cNvPr>
          <p:cNvGrpSpPr/>
          <p:nvPr/>
        </p:nvGrpSpPr>
        <p:grpSpPr>
          <a:xfrm>
            <a:off x="3831352" y="3562041"/>
            <a:ext cx="1286763" cy="861956"/>
            <a:chOff x="4096006" y="1769518"/>
            <a:chExt cx="1715685" cy="114927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9EACFA8-54CC-8FDA-F1F5-C824D2D92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57515" y="1769518"/>
              <a:ext cx="675689" cy="67568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88DA66E-DBC7-FF7E-F5CE-0A03AA12DB79}"/>
                </a:ext>
              </a:extLst>
            </p:cNvPr>
            <p:cNvSpPr txBox="1"/>
            <p:nvPr/>
          </p:nvSpPr>
          <p:spPr>
            <a:xfrm>
              <a:off x="4096006" y="2508423"/>
              <a:ext cx="171568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Azure OpenAI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9430BF7-3506-89AD-C842-4292ACAA4DF9}"/>
              </a:ext>
            </a:extLst>
          </p:cNvPr>
          <p:cNvGrpSpPr/>
          <p:nvPr/>
        </p:nvGrpSpPr>
        <p:grpSpPr>
          <a:xfrm>
            <a:off x="6510383" y="2103918"/>
            <a:ext cx="2167580" cy="1269272"/>
            <a:chOff x="7952297" y="1501105"/>
            <a:chExt cx="2890106" cy="1692361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03BA361-4119-C351-B858-CE94B67955D1}"/>
                </a:ext>
              </a:extLst>
            </p:cNvPr>
            <p:cNvSpPr/>
            <p:nvPr/>
          </p:nvSpPr>
          <p:spPr>
            <a:xfrm>
              <a:off x="7952297" y="1501105"/>
              <a:ext cx="2890106" cy="169215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27000" tIns="27000" rIns="27000" bIns="27000" rtlCol="0" anchor="t"/>
            <a:lstStyle/>
            <a:p>
              <a:pPr algn="ctr" fontAlgn="auto">
                <a:lnSpc>
                  <a:spcPct val="110000"/>
                </a:lnSpc>
                <a:spcBef>
                  <a:spcPts val="150"/>
                </a:spcBef>
                <a:spcAft>
                  <a:spcPts val="150"/>
                </a:spcAft>
              </a:pPr>
              <a:r>
                <a:rPr lang="en-US" sz="1050" b="1" dirty="0"/>
                <a:t>Monitoramento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D5F0F05-D4CC-2933-49C6-5001AE0E2AFE}"/>
                </a:ext>
              </a:extLst>
            </p:cNvPr>
            <p:cNvGrpSpPr/>
            <p:nvPr/>
          </p:nvGrpSpPr>
          <p:grpSpPr>
            <a:xfrm>
              <a:off x="9226509" y="1892403"/>
              <a:ext cx="1567095" cy="1278676"/>
              <a:chOff x="8040481" y="3650301"/>
              <a:chExt cx="1567095" cy="1278676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A4B00E20-D6BF-319E-7552-7FDF2B96D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96615" y="3650301"/>
                <a:ext cx="843949" cy="843949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00A4A4A-EFF7-4C7F-9842-8BECF36D3078}"/>
                  </a:ext>
                </a:extLst>
              </p:cNvPr>
              <p:cNvSpPr txBox="1"/>
              <p:nvPr/>
            </p:nvSpPr>
            <p:spPr>
              <a:xfrm>
                <a:off x="8040481" y="4518608"/>
                <a:ext cx="1567095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App Insights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3E930EA-D83C-4A96-AD73-7AD9718F6631}"/>
                </a:ext>
              </a:extLst>
            </p:cNvPr>
            <p:cNvGrpSpPr/>
            <p:nvPr/>
          </p:nvGrpSpPr>
          <p:grpSpPr>
            <a:xfrm>
              <a:off x="8293238" y="2031482"/>
              <a:ext cx="858011" cy="1161984"/>
              <a:chOff x="8245089" y="3368385"/>
              <a:chExt cx="858011" cy="1161984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19F968C1-DA7F-EB74-6D86-39C968F17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296219" y="3368385"/>
                <a:ext cx="675689" cy="675689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E0CF372-5EAF-B235-7497-450BB6C38DCE}"/>
                  </a:ext>
                </a:extLst>
              </p:cNvPr>
              <p:cNvSpPr txBox="1"/>
              <p:nvPr/>
            </p:nvSpPr>
            <p:spPr>
              <a:xfrm>
                <a:off x="8245089" y="4120000"/>
                <a:ext cx="8580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Alerts</a:t>
                </a:r>
              </a:p>
            </p:txBody>
          </p:sp>
        </p:grpSp>
      </p:grpSp>
      <p:pic>
        <p:nvPicPr>
          <p:cNvPr id="1027" name="Graphic 1026">
            <a:extLst>
              <a:ext uri="{FF2B5EF4-FFF2-40B4-BE49-F238E27FC236}">
                <a16:creationId xmlns:a16="http://schemas.microsoft.com/office/drawing/2014/main" id="{C92BEB51-3CD2-7A9C-D460-DC7E8FCFCB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09107" y="1461765"/>
            <a:ext cx="452762" cy="45276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58E322-B8D4-E4BD-CE75-370D14B23FB3}"/>
              </a:ext>
            </a:extLst>
          </p:cNvPr>
          <p:cNvSpPr/>
          <p:nvPr/>
        </p:nvSpPr>
        <p:spPr>
          <a:xfrm>
            <a:off x="6514074" y="3584536"/>
            <a:ext cx="2167580" cy="1205000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ctr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Aumento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de </a:t>
            </a:r>
          </a:p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Erros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Aplicação</a:t>
            </a:r>
            <a:endParaRPr lang="en-US" sz="10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B6FAE9-4229-0111-FC4E-246F21827BF8}"/>
              </a:ext>
            </a:extLst>
          </p:cNvPr>
          <p:cNvSpPr/>
          <p:nvPr/>
        </p:nvSpPr>
        <p:spPr>
          <a:xfrm>
            <a:off x="6510384" y="2103918"/>
            <a:ext cx="2167580" cy="1269113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27000" tIns="27000" rIns="27000" bIns="27000" rtlCol="0" anchor="ctr"/>
          <a:lstStyle/>
          <a:p>
            <a:pPr algn="ctr" fontAlgn="auto">
              <a:lnSpc>
                <a:spcPct val="11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Detecta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os</a:t>
            </a:r>
            <a:r>
              <a:rPr lang="en-US" sz="105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50" b="1" dirty="0" err="1">
                <a:solidFill>
                  <a:schemeClr val="bg1"/>
                </a:solidFill>
                <a:latin typeface="+mj-lt"/>
              </a:rPr>
              <a:t>erros</a:t>
            </a:r>
            <a:endParaRPr lang="en-US" sz="105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68C990-B7AD-1CBC-BF42-84C28F2AF589}"/>
              </a:ext>
            </a:extLst>
          </p:cNvPr>
          <p:cNvGrpSpPr/>
          <p:nvPr/>
        </p:nvGrpSpPr>
        <p:grpSpPr>
          <a:xfrm>
            <a:off x="4712211" y="1563826"/>
            <a:ext cx="1873822" cy="595602"/>
            <a:chOff x="6302617" y="1625513"/>
            <a:chExt cx="2498431" cy="794136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CD2B945B-101C-03E8-096C-F0AE9C2C56B5}"/>
                </a:ext>
              </a:extLst>
            </p:cNvPr>
            <p:cNvCxnSpPr>
              <a:cxnSpLocks/>
              <a:stCxn id="19" idx="3"/>
              <a:endCxn id="1041" idx="1"/>
            </p:cNvCxnSpPr>
            <p:nvPr/>
          </p:nvCxnSpPr>
          <p:spPr>
            <a:xfrm flipV="1">
              <a:off x="6302617" y="1671713"/>
              <a:ext cx="2397564" cy="747936"/>
            </a:xfrm>
            <a:prstGeom prst="bentConnector3">
              <a:avLst>
                <a:gd name="adj1" fmla="val 4449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81400A-4ACA-B874-23B8-BCEBC206B63A}"/>
                </a:ext>
              </a:extLst>
            </p:cNvPr>
            <p:cNvSpPr txBox="1"/>
            <p:nvPr/>
          </p:nvSpPr>
          <p:spPr>
            <a:xfrm>
              <a:off x="7419899" y="1625513"/>
              <a:ext cx="1381149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Envia </a:t>
              </a:r>
            </a:p>
            <a:p>
              <a:pPr algn="ctr"/>
              <a:r>
                <a:rPr lang="en-US" sz="14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Comandos</a:t>
              </a:r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3BB9F66-4D63-C2D8-8D25-5F5B74DC26B5}"/>
              </a:ext>
            </a:extLst>
          </p:cNvPr>
          <p:cNvCxnSpPr>
            <a:cxnSpLocks/>
            <a:stCxn id="32" idx="3"/>
            <a:endCxn id="19" idx="1"/>
          </p:cNvCxnSpPr>
          <p:nvPr/>
        </p:nvCxnSpPr>
        <p:spPr>
          <a:xfrm flipV="1">
            <a:off x="3300977" y="2159429"/>
            <a:ext cx="852998" cy="6004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10DB34-8D32-38D9-384E-A10A2311CF14}"/>
              </a:ext>
            </a:extLst>
          </p:cNvPr>
          <p:cNvSpPr txBox="1"/>
          <p:nvPr/>
        </p:nvSpPr>
        <p:spPr>
          <a:xfrm>
            <a:off x="3056114" y="1637935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Envia </a:t>
            </a:r>
          </a:p>
          <a:p>
            <a:pPr algn="ctr"/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notificação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07DC12D-1848-3A4D-ADE7-B62FD15E3AA5}"/>
              </a:ext>
            </a:extLst>
          </p:cNvPr>
          <p:cNvCxnSpPr>
            <a:cxnSpLocks/>
            <a:stCxn id="1024" idx="3"/>
          </p:cNvCxnSpPr>
          <p:nvPr/>
        </p:nvCxnSpPr>
        <p:spPr>
          <a:xfrm flipV="1">
            <a:off x="2195051" y="2759903"/>
            <a:ext cx="527822" cy="2413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47F514-53F4-2552-2913-143877D88B09}"/>
              </a:ext>
            </a:extLst>
          </p:cNvPr>
          <p:cNvSpPr txBox="1"/>
          <p:nvPr/>
        </p:nvSpPr>
        <p:spPr>
          <a:xfrm>
            <a:off x="2370800" y="3478580"/>
            <a:ext cx="971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Interação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com o bot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F78FF9A-1975-DE1D-06C8-108F14844FC3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 rot="5400000">
            <a:off x="3870235" y="2999180"/>
            <a:ext cx="1123493" cy="22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A86A3C0-1E5B-4CC5-B7E6-851F311319AF}"/>
              </a:ext>
            </a:extLst>
          </p:cNvPr>
          <p:cNvSpPr txBox="1"/>
          <p:nvPr/>
        </p:nvSpPr>
        <p:spPr>
          <a:xfrm>
            <a:off x="4479635" y="2784571"/>
            <a:ext cx="957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Analisa </a:t>
            </a:r>
          </a:p>
          <a:p>
            <a:pPr algn="ctr"/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Evento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e decide </a:t>
            </a:r>
            <a:r>
              <a:rPr lang="en-US" sz="1400" dirty="0" err="1">
                <a:latin typeface="Segoe UI" panose="020B0502040204020203" pitchFamily="34" charset="0"/>
                <a:cs typeface="Segoe UI" panose="020B0502040204020203" pitchFamily="34" charset="0"/>
              </a:rPr>
              <a:t>ações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7DA040FE-A10A-55EF-9585-9A5618CBB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583" y="251567"/>
            <a:ext cx="7065905" cy="7407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SRE Bot</a:t>
            </a:r>
          </a:p>
        </p:txBody>
      </p:sp>
    </p:spTree>
    <p:extLst>
      <p:ext uri="{BB962C8B-B14F-4D97-AF65-F5344CB8AC3E}">
        <p14:creationId xmlns:p14="http://schemas.microsoft.com/office/powerpoint/2010/main" val="421162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2146-1E70-537F-76E7-92737C73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9619" y="198578"/>
            <a:ext cx="6992862" cy="740769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LLM + Tool </a:t>
            </a:r>
            <a:r>
              <a:rPr lang="pt-BR" dirty="0" err="1"/>
              <a:t>calling</a:t>
            </a:r>
            <a:endParaRPr lang="pt-BR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47B9D03-E889-F4F2-DF3D-852A8533209F}"/>
              </a:ext>
            </a:extLst>
          </p:cNvPr>
          <p:cNvGrpSpPr/>
          <p:nvPr/>
        </p:nvGrpSpPr>
        <p:grpSpPr>
          <a:xfrm>
            <a:off x="1403648" y="1059582"/>
            <a:ext cx="6560667" cy="3781716"/>
            <a:chOff x="819645" y="529364"/>
            <a:chExt cx="7126223" cy="4383942"/>
          </a:xfrm>
        </p:grpSpPr>
        <p:pic>
          <p:nvPicPr>
            <p:cNvPr id="7" name="Graphic 6" descr="Users outline">
              <a:extLst>
                <a:ext uri="{FF2B5EF4-FFF2-40B4-BE49-F238E27FC236}">
                  <a16:creationId xmlns:a16="http://schemas.microsoft.com/office/drawing/2014/main" id="{15278DC1-88E5-CF8B-398F-1E96D0310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8226" y="529364"/>
              <a:ext cx="822591" cy="822591"/>
            </a:xfrm>
            <a:prstGeom prst="rect">
              <a:avLst/>
            </a:prstGeom>
          </p:spPr>
        </p:pic>
        <p:pic>
          <p:nvPicPr>
            <p:cNvPr id="1026" name="Picture 2" descr="openai&quot; Icon - Download for free – Iconduck">
              <a:extLst>
                <a:ext uri="{FF2B5EF4-FFF2-40B4-BE49-F238E27FC236}">
                  <a16:creationId xmlns:a16="http://schemas.microsoft.com/office/drawing/2014/main" id="{3F52937C-1720-FA9A-6C3B-5567E56DB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7439" y="633407"/>
              <a:ext cx="542344" cy="549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Chat outline">
              <a:extLst>
                <a:ext uri="{FF2B5EF4-FFF2-40B4-BE49-F238E27FC236}">
                  <a16:creationId xmlns:a16="http://schemas.microsoft.com/office/drawing/2014/main" id="{59020930-908B-726A-CD81-44C9B4B13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95936" y="627534"/>
              <a:ext cx="685800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9625F8-8718-E7D0-16A2-B5AFB46B13C2}"/>
                </a:ext>
              </a:extLst>
            </p:cNvPr>
            <p:cNvSpPr txBox="1"/>
            <p:nvPr/>
          </p:nvSpPr>
          <p:spPr>
            <a:xfrm>
              <a:off x="819645" y="124749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Usuário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897397-5AE5-11D6-5872-7C91F011A62B}"/>
                </a:ext>
              </a:extLst>
            </p:cNvPr>
            <p:cNvSpPr txBox="1"/>
            <p:nvPr/>
          </p:nvSpPr>
          <p:spPr>
            <a:xfrm>
              <a:off x="4127284" y="1191979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Bot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EAA0FB-0C2B-1EF4-2FF8-B30D8AC3D3E8}"/>
                </a:ext>
              </a:extLst>
            </p:cNvPr>
            <p:cNvSpPr txBox="1"/>
            <p:nvPr/>
          </p:nvSpPr>
          <p:spPr>
            <a:xfrm>
              <a:off x="7312361" y="1238902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LLM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E3B6FC0-F03E-7591-1517-425112103D94}"/>
                </a:ext>
              </a:extLst>
            </p:cNvPr>
            <p:cNvCxnSpPr>
              <a:cxnSpLocks/>
            </p:cNvCxnSpPr>
            <p:nvPr/>
          </p:nvCxnSpPr>
          <p:spPr>
            <a:xfrm>
              <a:off x="1056870" y="1610385"/>
              <a:ext cx="0" cy="330292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AB6E72-AD2A-C577-EF50-FA4FCD3A6C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5210" y="1610385"/>
              <a:ext cx="912" cy="330292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807329-B005-6DDD-3849-67AD00260A56}"/>
                </a:ext>
              </a:extLst>
            </p:cNvPr>
            <p:cNvCxnSpPr>
              <a:cxnSpLocks/>
            </p:cNvCxnSpPr>
            <p:nvPr/>
          </p:nvCxnSpPr>
          <p:spPr>
            <a:xfrm>
              <a:off x="7535894" y="1610385"/>
              <a:ext cx="12716" cy="330292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3526FE8-9885-0FCD-093E-08F98ADD43D9}"/>
                </a:ext>
              </a:extLst>
            </p:cNvPr>
            <p:cNvCxnSpPr/>
            <p:nvPr/>
          </p:nvCxnSpPr>
          <p:spPr>
            <a:xfrm>
              <a:off x="1071551" y="2127244"/>
              <a:ext cx="33892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2D1BBE-332A-BD8A-19DE-0395ADB2BC18}"/>
                </a:ext>
              </a:extLst>
            </p:cNvPr>
            <p:cNvCxnSpPr>
              <a:cxnSpLocks/>
            </p:cNvCxnSpPr>
            <p:nvPr/>
          </p:nvCxnSpPr>
          <p:spPr>
            <a:xfrm>
              <a:off x="4445210" y="2778754"/>
              <a:ext cx="31053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676515-CDCC-13C0-0926-CD5815CE2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5210" y="3515989"/>
              <a:ext cx="31034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B6CF2BD-3FA4-A167-3685-199B00F13A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6869" y="4836154"/>
              <a:ext cx="343225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EA52F0C-A481-74EA-19D1-1623CCD296B7}"/>
                </a:ext>
              </a:extLst>
            </p:cNvPr>
            <p:cNvSpPr txBox="1"/>
            <p:nvPr/>
          </p:nvSpPr>
          <p:spPr>
            <a:xfrm>
              <a:off x="1442345" y="1833100"/>
              <a:ext cx="2252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“Reinicie o serviço ABCD"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114371-C887-C3C4-4A81-259FDBA88E70}"/>
                </a:ext>
              </a:extLst>
            </p:cNvPr>
            <p:cNvSpPr txBox="1"/>
            <p:nvPr/>
          </p:nvSpPr>
          <p:spPr>
            <a:xfrm>
              <a:off x="4677937" y="1630771"/>
              <a:ext cx="2257093" cy="954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"Reinicie o serviço ABCD"</a:t>
              </a:r>
            </a:p>
            <a:p>
              <a:r>
                <a:rPr lang="pt-BR" sz="1400" b="1" dirty="0"/>
                <a:t>Funções:</a:t>
              </a:r>
            </a:p>
            <a:p>
              <a:r>
                <a:rPr lang="pt-BR" sz="1400" dirty="0"/>
                <a:t> - </a:t>
              </a:r>
              <a:r>
                <a:rPr lang="pt-BR" sz="1400" dirty="0" err="1"/>
                <a:t>reiniciarServico</a:t>
              </a:r>
              <a:r>
                <a:rPr lang="pt-BR" sz="1400" dirty="0"/>
                <a:t>(nome)</a:t>
              </a:r>
            </a:p>
            <a:p>
              <a:r>
                <a:rPr lang="pt-BR" sz="1400" dirty="0"/>
                <a:t> - </a:t>
              </a:r>
              <a:r>
                <a:rPr lang="pt-BR" sz="1400" dirty="0" err="1"/>
                <a:t>statusServico</a:t>
              </a:r>
              <a:r>
                <a:rPr lang="pt-BR" sz="1400" dirty="0"/>
                <a:t>(nome)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23D4C7-4412-7744-57C6-7B1557943586}"/>
                </a:ext>
              </a:extLst>
            </p:cNvPr>
            <p:cNvSpPr txBox="1"/>
            <p:nvPr/>
          </p:nvSpPr>
          <p:spPr>
            <a:xfrm>
              <a:off x="4590385" y="2897831"/>
              <a:ext cx="2875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Chamar Função: </a:t>
              </a:r>
            </a:p>
            <a:p>
              <a:r>
                <a:rPr lang="pt-BR" sz="1400" dirty="0" err="1"/>
                <a:t>reiniciarServico</a:t>
              </a:r>
              <a:r>
                <a:rPr lang="pt-BR" sz="1400" dirty="0"/>
                <a:t>(“ABCD")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43A8E9D-3D86-6837-1A95-D7CF9CAE1330}"/>
                </a:ext>
              </a:extLst>
            </p:cNvPr>
            <p:cNvCxnSpPr>
              <a:cxnSpLocks/>
            </p:cNvCxnSpPr>
            <p:nvPr/>
          </p:nvCxnSpPr>
          <p:spPr>
            <a:xfrm>
              <a:off x="4427729" y="4024844"/>
              <a:ext cx="310536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39EDBF-AEA3-1FC4-C863-A7768E7A7FA5}"/>
                </a:ext>
              </a:extLst>
            </p:cNvPr>
            <p:cNvSpPr txBox="1"/>
            <p:nvPr/>
          </p:nvSpPr>
          <p:spPr>
            <a:xfrm>
              <a:off x="4814116" y="3687838"/>
              <a:ext cx="25715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Resultado:</a:t>
              </a:r>
              <a:r>
                <a:rPr lang="pt-BR" sz="1400" dirty="0"/>
                <a:t> Serviço reiniciado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C87F84F-4217-1779-837B-283C171318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2496" y="4814852"/>
              <a:ext cx="31034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7ABC90-0C8E-D014-308A-E873ACDBAA65}"/>
                </a:ext>
              </a:extLst>
            </p:cNvPr>
            <p:cNvSpPr txBox="1"/>
            <p:nvPr/>
          </p:nvSpPr>
          <p:spPr>
            <a:xfrm>
              <a:off x="4681736" y="4138963"/>
              <a:ext cx="27984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“Serviço Reiniciado com sucesso"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104B8C-1C71-464E-6EB4-0C63355BC485}"/>
                </a:ext>
              </a:extLst>
            </p:cNvPr>
            <p:cNvSpPr txBox="1"/>
            <p:nvPr/>
          </p:nvSpPr>
          <p:spPr>
            <a:xfrm>
              <a:off x="1127123" y="4304814"/>
              <a:ext cx="3196391" cy="356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/>
                <a:t>"Serviço Reiniciado com sucesso"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504687-E3C5-047E-624E-00E8FF66B3A5}"/>
                </a:ext>
              </a:extLst>
            </p:cNvPr>
            <p:cNvSpPr txBox="1"/>
            <p:nvPr/>
          </p:nvSpPr>
          <p:spPr>
            <a:xfrm>
              <a:off x="3269795" y="3644644"/>
              <a:ext cx="147668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pt-BR" sz="1400" b="1" dirty="0"/>
                <a:t>Executa a ação</a:t>
              </a:r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164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ítulo 18">
            <a:extLst>
              <a:ext uri="{FF2B5EF4-FFF2-40B4-BE49-F238E27FC236}">
                <a16:creationId xmlns:a16="http://schemas.microsoft.com/office/drawing/2014/main" id="{4A4A30E5-CC74-A64A-5CE3-5871251CE4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1550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C387D-99B4-4721-8B29-38E5F2FFA1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72525" y="4767263"/>
            <a:ext cx="371475" cy="274637"/>
          </a:xfrm>
          <a:prstGeom prst="rect">
            <a:avLst/>
          </a:prstGeom>
        </p:spPr>
        <p:txBody>
          <a:bodyPr/>
          <a:lstStyle/>
          <a:p>
            <a:fld id="{3847DB54-D037-B84F-B6F1-2E8DA40D09A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7" name="Google Shape;75;p1">
            <a:extLst>
              <a:ext uri="{FF2B5EF4-FFF2-40B4-BE49-F238E27FC236}">
                <a16:creationId xmlns:a16="http://schemas.microsoft.com/office/drawing/2014/main" id="{9E7DFF2B-7E06-AD29-1262-81B7346BF35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330" t="43382" r="4406" b="44078"/>
          <a:stretch/>
        </p:blipFill>
        <p:spPr>
          <a:xfrm>
            <a:off x="1632938" y="3813471"/>
            <a:ext cx="2536386" cy="34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76;p1">
            <a:extLst>
              <a:ext uri="{FF2B5EF4-FFF2-40B4-BE49-F238E27FC236}">
                <a16:creationId xmlns:a16="http://schemas.microsoft.com/office/drawing/2014/main" id="{C332C063-C2E6-B3FB-14D4-712120C467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1006" t="20901" r="10255" b="18770"/>
          <a:stretch/>
        </p:blipFill>
        <p:spPr>
          <a:xfrm>
            <a:off x="7252841" y="1491543"/>
            <a:ext cx="1400618" cy="60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77;p1">
            <a:extLst>
              <a:ext uri="{FF2B5EF4-FFF2-40B4-BE49-F238E27FC236}">
                <a16:creationId xmlns:a16="http://schemas.microsoft.com/office/drawing/2014/main" id="{8C4EBB62-15C9-D67B-7882-C8708DC10D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4155" b="11405"/>
          <a:stretch/>
        </p:blipFill>
        <p:spPr>
          <a:xfrm>
            <a:off x="7121249" y="2255069"/>
            <a:ext cx="1634541" cy="60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78;p1">
            <a:extLst>
              <a:ext uri="{FF2B5EF4-FFF2-40B4-BE49-F238E27FC236}">
                <a16:creationId xmlns:a16="http://schemas.microsoft.com/office/drawing/2014/main" id="{AD2E63EB-FDC2-9A70-4733-72278812628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89643" y="1119527"/>
            <a:ext cx="1250422" cy="101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79;p1" descr="Imagem relacionada">
            <a:extLst>
              <a:ext uri="{FF2B5EF4-FFF2-40B4-BE49-F238E27FC236}">
                <a16:creationId xmlns:a16="http://schemas.microsoft.com/office/drawing/2014/main" id="{5A0E53D2-8B8D-914B-1A1C-FE0941CAE95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1630" t="29772" r="14396" b="31342"/>
          <a:stretch/>
        </p:blipFill>
        <p:spPr>
          <a:xfrm>
            <a:off x="2227592" y="4251884"/>
            <a:ext cx="1993955" cy="52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84;p1">
            <a:extLst>
              <a:ext uri="{FF2B5EF4-FFF2-40B4-BE49-F238E27FC236}">
                <a16:creationId xmlns:a16="http://schemas.microsoft.com/office/drawing/2014/main" id="{44928CA1-D1C0-3CDE-4930-4EF01A95F1E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55776" y="3216198"/>
            <a:ext cx="1478217" cy="4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85;p1" descr="Rede Globo Logo – PNG e Vetor – Download de Logo">
            <a:extLst>
              <a:ext uri="{FF2B5EF4-FFF2-40B4-BE49-F238E27FC236}">
                <a16:creationId xmlns:a16="http://schemas.microsoft.com/office/drawing/2014/main" id="{4928FFD7-34E3-89FA-52D6-B7FDEE7E65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06118" y="1129281"/>
            <a:ext cx="883435" cy="794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6;p1" descr="Oi Logo – PNG e Vetor – Download de Logo">
            <a:extLst>
              <a:ext uri="{FF2B5EF4-FFF2-40B4-BE49-F238E27FC236}">
                <a16:creationId xmlns:a16="http://schemas.microsoft.com/office/drawing/2014/main" id="{189B31CD-5B21-5F4D-09EF-070D6487C2A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11062" y="3074007"/>
            <a:ext cx="1016525" cy="79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87;p1" descr="Conheça as tendências Cognizant e seus impactos no futuro do trabalho -  Portal Aberje">
            <a:extLst>
              <a:ext uri="{FF2B5EF4-FFF2-40B4-BE49-F238E27FC236}">
                <a16:creationId xmlns:a16="http://schemas.microsoft.com/office/drawing/2014/main" id="{F8484BDB-6D8A-A641-025A-450728BAAA5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6045" t="39516" r="5602" b="39574"/>
          <a:stretch/>
        </p:blipFill>
        <p:spPr>
          <a:xfrm>
            <a:off x="4631587" y="4343045"/>
            <a:ext cx="1728192" cy="47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88;p1" descr="Atos Logo – PNG e Vetor – Download de Logo">
            <a:extLst>
              <a:ext uri="{FF2B5EF4-FFF2-40B4-BE49-F238E27FC236}">
                <a16:creationId xmlns:a16="http://schemas.microsoft.com/office/drawing/2014/main" id="{A8519A41-63B7-1BC4-CBCA-AAFBCD73D4A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948152" y="4316707"/>
            <a:ext cx="1205274" cy="39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90;p1">
            <a:extLst>
              <a:ext uri="{FF2B5EF4-FFF2-40B4-BE49-F238E27FC236}">
                <a16:creationId xmlns:a16="http://schemas.microsoft.com/office/drawing/2014/main" id="{AC2E049F-CDE4-B7D8-22EF-42EA2D85675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877166" y="2934130"/>
            <a:ext cx="1086781" cy="120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91;p1">
            <a:extLst>
              <a:ext uri="{FF2B5EF4-FFF2-40B4-BE49-F238E27FC236}">
                <a16:creationId xmlns:a16="http://schemas.microsoft.com/office/drawing/2014/main" id="{C508EB1B-D0F6-9D04-2687-393DE2059063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335622" y="1807747"/>
            <a:ext cx="1569962" cy="101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93;p1">
            <a:extLst>
              <a:ext uri="{FF2B5EF4-FFF2-40B4-BE49-F238E27FC236}">
                <a16:creationId xmlns:a16="http://schemas.microsoft.com/office/drawing/2014/main" id="{BC7059ED-C78D-E909-F68C-8FD892279F8E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t="37395" b="26529"/>
          <a:stretch/>
        </p:blipFill>
        <p:spPr>
          <a:xfrm>
            <a:off x="2205217" y="2510484"/>
            <a:ext cx="2265084" cy="56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74;p1">
            <a:extLst>
              <a:ext uri="{FF2B5EF4-FFF2-40B4-BE49-F238E27FC236}">
                <a16:creationId xmlns:a16="http://schemas.microsoft.com/office/drawing/2014/main" id="{10139BA5-4040-9F58-3756-E387F462A7C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70300" y="2930222"/>
            <a:ext cx="1086781" cy="1086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Picture 12" descr="Santander renova sua identidade visual">
            <a:extLst>
              <a:ext uri="{FF2B5EF4-FFF2-40B4-BE49-F238E27FC236}">
                <a16:creationId xmlns:a16="http://schemas.microsoft.com/office/drawing/2014/main" id="{389F6109-F8B4-14F7-96F3-38751FBF5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7" b="24551"/>
          <a:stretch/>
        </p:blipFill>
        <p:spPr bwMode="auto">
          <a:xfrm>
            <a:off x="6038124" y="288997"/>
            <a:ext cx="2102857" cy="5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4BC3E2A4-998E-DBE2-60B2-D79A4AA3E0B7}"/>
              </a:ext>
            </a:extLst>
          </p:cNvPr>
          <p:cNvSpPr/>
          <p:nvPr/>
        </p:nvSpPr>
        <p:spPr>
          <a:xfrm>
            <a:off x="2051720" y="1172756"/>
            <a:ext cx="2579867" cy="1150293"/>
          </a:xfrm>
          <a:prstGeom prst="wedgeEllipseCallout">
            <a:avLst>
              <a:gd name="adj1" fmla="val -49783"/>
              <a:gd name="adj2" fmla="val 6285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7E56B9-2B7D-F9F9-D970-F970CD887E82}"/>
              </a:ext>
            </a:extLst>
          </p:cNvPr>
          <p:cNvSpPr txBox="1"/>
          <p:nvPr/>
        </p:nvSpPr>
        <p:spPr>
          <a:xfrm>
            <a:off x="2054446" y="1375900"/>
            <a:ext cx="24808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i="1" dirty="0">
                <a:latin typeface="Comic Sans MS" panose="030F0702030302020204" pitchFamily="66" charset="0"/>
                <a:cs typeface="Times New Roman" panose="02020603050405020304" pitchFamily="18" charset="0"/>
              </a:rPr>
              <a:t>Acredito que você já tenha usado uma aplicação minha</a:t>
            </a:r>
          </a:p>
        </p:txBody>
      </p:sp>
      <p:pic>
        <p:nvPicPr>
          <p:cNvPr id="3" name="Imagem 2" descr="Desenho de homem com óculos de grau&#10;&#10;Descrição gerada automaticamente">
            <a:extLst>
              <a:ext uri="{FF2B5EF4-FFF2-40B4-BE49-F238E27FC236}">
                <a16:creationId xmlns:a16="http://schemas.microsoft.com/office/drawing/2014/main" id="{C721B5C7-ED63-FDD6-5B3D-A05708B713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5" y="1508374"/>
            <a:ext cx="2055114" cy="373576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7B056B09-AC19-CD56-FBF1-7F17BE11FE61}"/>
              </a:ext>
            </a:extLst>
          </p:cNvPr>
          <p:cNvSpPr txBox="1">
            <a:spLocks/>
          </p:cNvSpPr>
          <p:nvPr/>
        </p:nvSpPr>
        <p:spPr>
          <a:xfrm>
            <a:off x="1928696" y="284724"/>
            <a:ext cx="3075455" cy="5011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sz="2800" kern="0"/>
              <a:t>Rodrigo Tavares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154764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A50EB8-DEC3-B783-3AB7-460B45C0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195486"/>
            <a:ext cx="6984776" cy="705564"/>
          </a:xfrm>
        </p:spPr>
        <p:txBody>
          <a:bodyPr/>
          <a:lstStyle/>
          <a:p>
            <a:r>
              <a:rPr lang="en-US" dirty="0"/>
              <a:t>O que é SRE?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A5AF6B5-51AD-7CB0-C6DA-A3262B5B39FA}"/>
              </a:ext>
            </a:extLst>
          </p:cNvPr>
          <p:cNvSpPr txBox="1"/>
          <p:nvPr/>
        </p:nvSpPr>
        <p:spPr>
          <a:xfrm>
            <a:off x="1099642" y="1923678"/>
            <a:ext cx="47525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1" dirty="0"/>
              <a:t>“SRE é o que acontece quando você pede à um engenheiro de software para desenhar uma equipe de operações”</a:t>
            </a:r>
          </a:p>
        </p:txBody>
      </p:sp>
      <p:pic>
        <p:nvPicPr>
          <p:cNvPr id="15" name="Imagem 14" descr="Homem com cabelo escuro em fundo branco&#10;&#10;Descrição gerada automaticamente">
            <a:extLst>
              <a:ext uri="{FF2B5EF4-FFF2-40B4-BE49-F238E27FC236}">
                <a16:creationId xmlns:a16="http://schemas.microsoft.com/office/drawing/2014/main" id="{CDC3BB31-3626-4A21-3C8F-F860B2EB2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70" y="1779662"/>
            <a:ext cx="3291830" cy="329183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C5B3B73A-9C3B-EEC7-26C8-40D324DA8E00}"/>
              </a:ext>
            </a:extLst>
          </p:cNvPr>
          <p:cNvSpPr txBox="1"/>
          <p:nvPr/>
        </p:nvSpPr>
        <p:spPr>
          <a:xfrm>
            <a:off x="3995936" y="4371950"/>
            <a:ext cx="280831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- Benjamin </a:t>
            </a:r>
            <a:r>
              <a:rPr lang="pt-BR" sz="1600" dirty="0" err="1"/>
              <a:t>Treynor</a:t>
            </a:r>
            <a:r>
              <a:rPr lang="pt-BR" sz="1600" dirty="0"/>
              <a:t> </a:t>
            </a:r>
            <a:r>
              <a:rPr lang="pt-BR" sz="1600" dirty="0" err="1"/>
              <a:t>Sloss</a:t>
            </a:r>
            <a:endParaRPr lang="pt-BR" dirty="0"/>
          </a:p>
          <a:p>
            <a:r>
              <a:rPr lang="pt-BR" sz="1100" dirty="0"/>
              <a:t>   </a:t>
            </a:r>
            <a:r>
              <a:rPr lang="pt-BR" sz="500" dirty="0"/>
              <a:t> </a:t>
            </a:r>
            <a:r>
              <a:rPr lang="pt-BR" sz="1100" dirty="0"/>
              <a:t>Vice Presidente - Google</a:t>
            </a:r>
          </a:p>
        </p:txBody>
      </p:sp>
    </p:spTree>
    <p:extLst>
      <p:ext uri="{BB962C8B-B14F-4D97-AF65-F5344CB8AC3E}">
        <p14:creationId xmlns:p14="http://schemas.microsoft.com/office/powerpoint/2010/main" val="277076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Agrupar 29">
            <a:extLst>
              <a:ext uri="{FF2B5EF4-FFF2-40B4-BE49-F238E27FC236}">
                <a16:creationId xmlns:a16="http://schemas.microsoft.com/office/drawing/2014/main" id="{7A31DD4A-AD63-194D-8C51-E6F1C6E6926B}"/>
              </a:ext>
            </a:extLst>
          </p:cNvPr>
          <p:cNvGrpSpPr/>
          <p:nvPr/>
        </p:nvGrpSpPr>
        <p:grpSpPr>
          <a:xfrm>
            <a:off x="-22553" y="-92546"/>
            <a:ext cx="9563105" cy="5472608"/>
            <a:chOff x="-22553" y="15124"/>
            <a:chExt cx="12719259" cy="6827752"/>
          </a:xfrm>
        </p:grpSpPr>
        <p:pic>
          <p:nvPicPr>
            <p:cNvPr id="27" name="Picture 33" descr="A green chalkboard on a white brick wall&#10;&#10;Description automatically generated">
              <a:extLst>
                <a:ext uri="{FF2B5EF4-FFF2-40B4-BE49-F238E27FC236}">
                  <a16:creationId xmlns:a16="http://schemas.microsoft.com/office/drawing/2014/main" id="{546D5FE7-FDD1-5757-DAFF-D473438A84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203" t="14275" r="5626" b="20552"/>
            <a:stretch/>
          </p:blipFill>
          <p:spPr>
            <a:xfrm>
              <a:off x="-2313" y="15124"/>
              <a:ext cx="12193547" cy="6827752"/>
            </a:xfrm>
            <a:prstGeom prst="rect">
              <a:avLst/>
            </a:prstGeom>
          </p:spPr>
        </p:pic>
        <p:pic>
          <p:nvPicPr>
            <p:cNvPr id="28" name="Picture 10" descr="A person holding a cigarette&#10;&#10;Description automatically generated">
              <a:extLst>
                <a:ext uri="{FF2B5EF4-FFF2-40B4-BE49-F238E27FC236}">
                  <a16:creationId xmlns:a16="http://schemas.microsoft.com/office/drawing/2014/main" id="{4D7F9EBA-33F6-7ADB-4D9F-E10B7258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554" y="1512018"/>
              <a:ext cx="5861152" cy="5330858"/>
            </a:xfrm>
            <a:prstGeom prst="rect">
              <a:avLst/>
            </a:prstGeom>
          </p:spPr>
        </p:pic>
        <p:pic>
          <p:nvPicPr>
            <p:cNvPr id="29" name="Picture 34" descr="A green chalkboard on a white brick wall&#10;&#10;Description automatically generated">
              <a:extLst>
                <a:ext uri="{FF2B5EF4-FFF2-40B4-BE49-F238E27FC236}">
                  <a16:creationId xmlns:a16="http://schemas.microsoft.com/office/drawing/2014/main" id="{38D60B91-A7B2-160F-2AF6-0BAD8CB68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84" t="14275" r="92227" b="20552"/>
            <a:stretch/>
          </p:blipFill>
          <p:spPr>
            <a:xfrm>
              <a:off x="-22553" y="15124"/>
              <a:ext cx="248436" cy="6827752"/>
            </a:xfrm>
            <a:prstGeom prst="rect">
              <a:avLst/>
            </a:prstGeom>
          </p:spPr>
        </p:pic>
      </p:grpSp>
      <p:sp>
        <p:nvSpPr>
          <p:cNvPr id="31" name="TextBox 2">
            <a:extLst>
              <a:ext uri="{FF2B5EF4-FFF2-40B4-BE49-F238E27FC236}">
                <a16:creationId xmlns:a16="http://schemas.microsoft.com/office/drawing/2014/main" id="{38BA0B8B-F507-F6A3-9ACC-67AD4EB07667}"/>
              </a:ext>
            </a:extLst>
          </p:cNvPr>
          <p:cNvSpPr txBox="1"/>
          <p:nvPr/>
        </p:nvSpPr>
        <p:spPr>
          <a:xfrm>
            <a:off x="228302" y="294943"/>
            <a:ext cx="2178076" cy="935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SRE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46BAEC06-6CA6-7811-AE35-A7A95ECAF436}"/>
              </a:ext>
            </a:extLst>
          </p:cNvPr>
          <p:cNvSpPr txBox="1"/>
          <p:nvPr/>
        </p:nvSpPr>
        <p:spPr>
          <a:xfrm>
            <a:off x="228301" y="2415765"/>
            <a:ext cx="2178076" cy="935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SLO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D0A1E92-8F8C-1D93-07FF-E502DF665278}"/>
              </a:ext>
            </a:extLst>
          </p:cNvPr>
          <p:cNvSpPr txBox="1"/>
          <p:nvPr/>
        </p:nvSpPr>
        <p:spPr>
          <a:xfrm>
            <a:off x="257046" y="3729448"/>
            <a:ext cx="2178076" cy="935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SLI 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966AA526-3A29-B395-3D30-9FA8B0F34477}"/>
              </a:ext>
            </a:extLst>
          </p:cNvPr>
          <p:cNvSpPr txBox="1"/>
          <p:nvPr/>
        </p:nvSpPr>
        <p:spPr>
          <a:xfrm>
            <a:off x="228301" y="1329953"/>
            <a:ext cx="2178076" cy="935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SLA 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0E5DA77E-CA05-D72F-0129-D7A486B37DF4}"/>
              </a:ext>
            </a:extLst>
          </p:cNvPr>
          <p:cNvSpPr txBox="1"/>
          <p:nvPr/>
        </p:nvSpPr>
        <p:spPr>
          <a:xfrm>
            <a:off x="1592831" y="303098"/>
            <a:ext cx="3327349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(Site Reliability Engineering)</a:t>
            </a:r>
            <a:endParaRPr lang="en-BR" sz="1600" b="1" dirty="0">
              <a:solidFill>
                <a:schemeClr val="bg1"/>
              </a:solidFill>
            </a:endParaRP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441A3FBE-EF7D-2AE0-0389-D0E4ADA627E4}"/>
              </a:ext>
            </a:extLst>
          </p:cNvPr>
          <p:cNvSpPr txBox="1"/>
          <p:nvPr/>
        </p:nvSpPr>
        <p:spPr>
          <a:xfrm>
            <a:off x="1592831" y="1357378"/>
            <a:ext cx="3327349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(Service Level Agreement)</a:t>
            </a:r>
            <a:endParaRPr lang="en-BR" sz="1600" b="1" dirty="0">
              <a:solidFill>
                <a:schemeClr val="bg1"/>
              </a:solidFill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39B67AB8-50FA-04FC-A8CA-18D157F1F9B9}"/>
              </a:ext>
            </a:extLst>
          </p:cNvPr>
          <p:cNvSpPr txBox="1"/>
          <p:nvPr/>
        </p:nvSpPr>
        <p:spPr>
          <a:xfrm>
            <a:off x="1557089" y="2548267"/>
            <a:ext cx="3327349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(Service Level Objective)</a:t>
            </a:r>
            <a:endParaRPr lang="en-BR" sz="1600" b="1" dirty="0">
              <a:solidFill>
                <a:schemeClr val="bg1"/>
              </a:solidFill>
            </a:endParaRP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B3A179E1-6185-0A73-D04F-481569944C80}"/>
              </a:ext>
            </a:extLst>
          </p:cNvPr>
          <p:cNvSpPr txBox="1"/>
          <p:nvPr/>
        </p:nvSpPr>
        <p:spPr>
          <a:xfrm>
            <a:off x="1592831" y="3665962"/>
            <a:ext cx="3327349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(Service Level Indicator)</a:t>
            </a:r>
            <a:endParaRPr lang="en-BR" sz="1600" b="1" dirty="0">
              <a:solidFill>
                <a:schemeClr val="bg1"/>
              </a:solidFill>
            </a:endParaRPr>
          </a:p>
        </p:txBody>
      </p:sp>
      <p:sp>
        <p:nvSpPr>
          <p:cNvPr id="39" name="TextBox 28">
            <a:extLst>
              <a:ext uri="{FF2B5EF4-FFF2-40B4-BE49-F238E27FC236}">
                <a16:creationId xmlns:a16="http://schemas.microsoft.com/office/drawing/2014/main" id="{A5D6BD5E-EE32-4877-638B-ECC4BD9A16F4}"/>
              </a:ext>
            </a:extLst>
          </p:cNvPr>
          <p:cNvSpPr txBox="1"/>
          <p:nvPr/>
        </p:nvSpPr>
        <p:spPr>
          <a:xfrm>
            <a:off x="1727141" y="576627"/>
            <a:ext cx="51905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050" dirty="0"/>
              <a:t>É </a:t>
            </a:r>
            <a:r>
              <a:rPr lang="en-US" sz="1050" dirty="0" err="1"/>
              <a:t>uma</a:t>
            </a:r>
            <a:r>
              <a:rPr lang="en-US" sz="1050" dirty="0"/>
              <a:t> </a:t>
            </a:r>
            <a:r>
              <a:rPr lang="en-US" sz="1050" dirty="0" err="1"/>
              <a:t>disciplina</a:t>
            </a:r>
            <a:r>
              <a:rPr lang="en-US" sz="1050" dirty="0"/>
              <a:t> que </a:t>
            </a:r>
            <a:r>
              <a:rPr lang="en-US" sz="1050" dirty="0" err="1"/>
              <a:t>incorpora</a:t>
            </a:r>
            <a:r>
              <a:rPr lang="en-US" sz="1050" dirty="0"/>
              <a:t> </a:t>
            </a:r>
            <a:r>
              <a:rPr lang="en-US" sz="1050" dirty="0" err="1"/>
              <a:t>aspectos</a:t>
            </a:r>
            <a:r>
              <a:rPr lang="en-US" sz="1050" dirty="0"/>
              <a:t> da </a:t>
            </a:r>
            <a:r>
              <a:rPr lang="en-US" sz="1050" dirty="0" err="1"/>
              <a:t>engenharia</a:t>
            </a:r>
            <a:r>
              <a:rPr lang="en-US" sz="1050" dirty="0"/>
              <a:t> de software e </a:t>
            </a:r>
            <a:r>
              <a:rPr lang="en-US" sz="1050" dirty="0" err="1"/>
              <a:t>os</a:t>
            </a:r>
            <a:r>
              <a:rPr lang="en-US" sz="1050" dirty="0"/>
              <a:t> </a:t>
            </a:r>
            <a:r>
              <a:rPr lang="en-US" sz="1050" dirty="0" err="1"/>
              <a:t>aplica</a:t>
            </a:r>
            <a:r>
              <a:rPr lang="en-US" sz="1050" dirty="0"/>
              <a:t> a </a:t>
            </a:r>
            <a:r>
              <a:rPr lang="en-US" sz="1050" dirty="0" err="1"/>
              <a:t>problemas</a:t>
            </a:r>
            <a:r>
              <a:rPr lang="en-US" sz="1050" dirty="0"/>
              <a:t> de </a:t>
            </a:r>
            <a:r>
              <a:rPr lang="en-US" sz="1050" dirty="0" err="1"/>
              <a:t>infraestrutura</a:t>
            </a:r>
            <a:r>
              <a:rPr lang="en-US" sz="1050" dirty="0"/>
              <a:t> e </a:t>
            </a:r>
            <a:r>
              <a:rPr lang="en-US" sz="1050" dirty="0" err="1"/>
              <a:t>operações</a:t>
            </a:r>
            <a:r>
              <a:rPr lang="en-US" sz="1050" dirty="0"/>
              <a:t>. </a:t>
            </a:r>
            <a:r>
              <a:rPr lang="en-US" sz="1050" dirty="0" err="1"/>
              <a:t>Originado</a:t>
            </a:r>
            <a:r>
              <a:rPr lang="en-US" sz="1050" dirty="0"/>
              <a:t> no Google, o SRE </a:t>
            </a:r>
            <a:r>
              <a:rPr lang="en-US" sz="1050" dirty="0" err="1"/>
              <a:t>procura</a:t>
            </a:r>
            <a:r>
              <a:rPr lang="en-US" sz="1050" dirty="0"/>
              <a:t> </a:t>
            </a:r>
            <a:r>
              <a:rPr lang="en-US" sz="1050" dirty="0" err="1"/>
              <a:t>criar</a:t>
            </a:r>
            <a:r>
              <a:rPr lang="en-US" sz="1050" dirty="0"/>
              <a:t> </a:t>
            </a:r>
            <a:r>
              <a:rPr lang="en-US" sz="1050" dirty="0" err="1"/>
              <a:t>sistemas</a:t>
            </a:r>
            <a:r>
              <a:rPr lang="en-US" sz="1050" dirty="0"/>
              <a:t> </a:t>
            </a:r>
            <a:r>
              <a:rPr lang="en-US" sz="1050" dirty="0" err="1"/>
              <a:t>altamente</a:t>
            </a:r>
            <a:r>
              <a:rPr lang="en-US" sz="1050" dirty="0"/>
              <a:t> </a:t>
            </a:r>
            <a:r>
              <a:rPr lang="en-US" sz="1050" dirty="0" err="1"/>
              <a:t>confiáveis</a:t>
            </a:r>
            <a:r>
              <a:rPr lang="en-US" sz="1050" dirty="0"/>
              <a:t> e </a:t>
            </a:r>
            <a:r>
              <a:rPr lang="en-US" sz="1050" dirty="0" err="1"/>
              <a:t>escaláveis</a:t>
            </a:r>
            <a:r>
              <a:rPr lang="en-US" sz="1050" dirty="0"/>
              <a:t> </a:t>
            </a:r>
            <a:r>
              <a:rPr lang="en-US" sz="1050" dirty="0" err="1"/>
              <a:t>através</a:t>
            </a:r>
            <a:r>
              <a:rPr lang="en-US" sz="1050" dirty="0"/>
              <a:t> da </a:t>
            </a:r>
            <a:r>
              <a:rPr lang="en-US" sz="1050" dirty="0" err="1"/>
              <a:t>automação</a:t>
            </a:r>
            <a:r>
              <a:rPr lang="en-US" sz="1050" dirty="0"/>
              <a:t> e </a:t>
            </a:r>
            <a:r>
              <a:rPr lang="en-US" sz="1050" dirty="0" err="1"/>
              <a:t>melhores</a:t>
            </a:r>
            <a:r>
              <a:rPr lang="en-US" sz="1050" dirty="0"/>
              <a:t> </a:t>
            </a:r>
            <a:r>
              <a:rPr lang="en-US" sz="1050" dirty="0" err="1"/>
              <a:t>práticas</a:t>
            </a:r>
            <a:r>
              <a:rPr lang="en-US" sz="1050" dirty="0"/>
              <a:t> de </a:t>
            </a:r>
            <a:r>
              <a:rPr lang="en-US" sz="1050" dirty="0" err="1"/>
              <a:t>engenharia</a:t>
            </a:r>
            <a:r>
              <a:rPr lang="en-US" sz="1050" dirty="0"/>
              <a:t>.</a:t>
            </a:r>
            <a:endParaRPr lang="en-BR" sz="1050" dirty="0"/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9AB28193-6A0A-8DB6-96F2-BD91CA5B95C8}"/>
              </a:ext>
            </a:extLst>
          </p:cNvPr>
          <p:cNvSpPr txBox="1"/>
          <p:nvPr/>
        </p:nvSpPr>
        <p:spPr>
          <a:xfrm>
            <a:off x="1727141" y="1622019"/>
            <a:ext cx="471272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050" err="1"/>
              <a:t>É</a:t>
            </a:r>
            <a:r>
              <a:rPr lang="en-US" sz="1050"/>
              <a:t> um </a:t>
            </a:r>
            <a:r>
              <a:rPr lang="en-US" sz="1050" err="1"/>
              <a:t>contrato</a:t>
            </a:r>
            <a:r>
              <a:rPr lang="en-US" sz="1050"/>
              <a:t> formal entre um </a:t>
            </a:r>
            <a:r>
              <a:rPr lang="en-US" sz="1050" err="1"/>
              <a:t>fornecedor</a:t>
            </a:r>
            <a:r>
              <a:rPr lang="en-US" sz="1050"/>
              <a:t> de </a:t>
            </a:r>
            <a:r>
              <a:rPr lang="en-US" sz="1050" err="1"/>
              <a:t>serviços</a:t>
            </a:r>
            <a:r>
              <a:rPr lang="en-US" sz="1050"/>
              <a:t> e um </a:t>
            </a:r>
            <a:r>
              <a:rPr lang="en-US" sz="1050" err="1"/>
              <a:t>cliente</a:t>
            </a:r>
            <a:r>
              <a:rPr lang="en-US" sz="1050"/>
              <a:t>. </a:t>
            </a:r>
            <a:r>
              <a:rPr lang="en-US" sz="1050" err="1"/>
              <a:t>Ele</a:t>
            </a:r>
            <a:r>
              <a:rPr lang="en-US" sz="1050"/>
              <a:t> </a:t>
            </a:r>
            <a:r>
              <a:rPr lang="en-US" sz="1050" err="1"/>
              <a:t>detalha</a:t>
            </a:r>
            <a:r>
              <a:rPr lang="en-US" sz="1050"/>
              <a:t> </a:t>
            </a:r>
            <a:r>
              <a:rPr lang="en-US" sz="1050" err="1"/>
              <a:t>os</a:t>
            </a:r>
            <a:r>
              <a:rPr lang="en-US" sz="1050"/>
              <a:t> </a:t>
            </a:r>
            <a:r>
              <a:rPr lang="en-US" sz="1050" err="1"/>
              <a:t>serviços</a:t>
            </a:r>
            <a:r>
              <a:rPr lang="en-US" sz="1050"/>
              <a:t> a </a:t>
            </a:r>
            <a:r>
              <a:rPr lang="en-US" sz="1050" err="1"/>
              <a:t>serem</a:t>
            </a:r>
            <a:r>
              <a:rPr lang="en-US" sz="1050"/>
              <a:t> </a:t>
            </a:r>
            <a:r>
              <a:rPr lang="en-US" sz="1050" err="1"/>
              <a:t>fornecidos</a:t>
            </a:r>
            <a:r>
              <a:rPr lang="en-US" sz="1050"/>
              <a:t>, </a:t>
            </a:r>
            <a:r>
              <a:rPr lang="en-US" sz="1050" err="1"/>
              <a:t>os</a:t>
            </a:r>
            <a:r>
              <a:rPr lang="en-US" sz="1050"/>
              <a:t> </a:t>
            </a:r>
            <a:r>
              <a:rPr lang="en-US" sz="1050" err="1"/>
              <a:t>padrões</a:t>
            </a:r>
            <a:r>
              <a:rPr lang="en-US" sz="1050"/>
              <a:t> de </a:t>
            </a:r>
            <a:r>
              <a:rPr lang="en-US" sz="1050" err="1"/>
              <a:t>serviço</a:t>
            </a:r>
            <a:r>
              <a:rPr lang="en-US" sz="1050"/>
              <a:t> </a:t>
            </a:r>
            <a:r>
              <a:rPr lang="en-US" sz="1050" err="1"/>
              <a:t>esperados</a:t>
            </a:r>
            <a:r>
              <a:rPr lang="en-US" sz="1050"/>
              <a:t>, e as </a:t>
            </a:r>
            <a:r>
              <a:rPr lang="en-US" sz="1050" err="1"/>
              <a:t>métricas</a:t>
            </a:r>
            <a:r>
              <a:rPr lang="en-US" sz="1050"/>
              <a:t> </a:t>
            </a:r>
            <a:r>
              <a:rPr lang="en-US" sz="1050" err="1"/>
              <a:t>por</a:t>
            </a:r>
            <a:r>
              <a:rPr lang="en-US" sz="1050"/>
              <a:t> </a:t>
            </a:r>
            <a:r>
              <a:rPr lang="en-US" sz="1050" err="1"/>
              <a:t>meio</a:t>
            </a:r>
            <a:r>
              <a:rPr lang="en-US" sz="1050"/>
              <a:t> das </a:t>
            </a:r>
            <a:r>
              <a:rPr lang="en-US" sz="1050" err="1"/>
              <a:t>quais</a:t>
            </a:r>
            <a:r>
              <a:rPr lang="en-US" sz="1050"/>
              <a:t> o </a:t>
            </a:r>
            <a:r>
              <a:rPr lang="en-US" sz="1050" err="1"/>
              <a:t>serviço</a:t>
            </a:r>
            <a:r>
              <a:rPr lang="en-US" sz="1050"/>
              <a:t> </a:t>
            </a:r>
            <a:r>
              <a:rPr lang="en-US" sz="1050" err="1"/>
              <a:t>será</a:t>
            </a:r>
            <a:r>
              <a:rPr lang="en-US" sz="1050"/>
              <a:t> </a:t>
            </a:r>
            <a:r>
              <a:rPr lang="en-US" sz="1050" err="1"/>
              <a:t>medido</a:t>
            </a:r>
            <a:r>
              <a:rPr lang="en-US" sz="1050"/>
              <a:t>, </a:t>
            </a:r>
            <a:r>
              <a:rPr lang="en-US" sz="1050" err="1"/>
              <a:t>além</a:t>
            </a:r>
            <a:r>
              <a:rPr lang="en-US" sz="1050"/>
              <a:t> das </a:t>
            </a:r>
            <a:r>
              <a:rPr lang="en-US" sz="1050" err="1"/>
              <a:t>penalidades</a:t>
            </a:r>
            <a:r>
              <a:rPr lang="en-US" sz="1050"/>
              <a:t> </a:t>
            </a:r>
            <a:r>
              <a:rPr lang="en-US" sz="1050" err="1"/>
              <a:t>ou</a:t>
            </a:r>
            <a:r>
              <a:rPr lang="en-US" sz="1050"/>
              <a:t> </a:t>
            </a:r>
            <a:r>
              <a:rPr lang="en-US" sz="1050" err="1"/>
              <a:t>remédios</a:t>
            </a:r>
            <a:r>
              <a:rPr lang="en-US" sz="1050"/>
              <a:t> para </a:t>
            </a:r>
            <a:r>
              <a:rPr lang="en-US" sz="1050" err="1"/>
              <a:t>quando</a:t>
            </a:r>
            <a:r>
              <a:rPr lang="en-US" sz="1050"/>
              <a:t> o </a:t>
            </a:r>
            <a:r>
              <a:rPr lang="en-US" sz="1050" err="1"/>
              <a:t>fornecedor</a:t>
            </a:r>
            <a:r>
              <a:rPr lang="en-US" sz="1050"/>
              <a:t> </a:t>
            </a:r>
            <a:r>
              <a:rPr lang="en-US" sz="1050" err="1"/>
              <a:t>falhar</a:t>
            </a:r>
            <a:r>
              <a:rPr lang="en-US" sz="1050"/>
              <a:t> </a:t>
            </a:r>
            <a:r>
              <a:rPr lang="en-US" sz="1050" err="1"/>
              <a:t>em</a:t>
            </a:r>
            <a:r>
              <a:rPr lang="en-US" sz="1050"/>
              <a:t> </a:t>
            </a:r>
            <a:r>
              <a:rPr lang="en-US" sz="1050" err="1"/>
              <a:t>atender</a:t>
            </a:r>
            <a:r>
              <a:rPr lang="en-US" sz="1050"/>
              <a:t> </a:t>
            </a:r>
            <a:r>
              <a:rPr lang="en-US" sz="1050" err="1"/>
              <a:t>esses</a:t>
            </a:r>
            <a:r>
              <a:rPr lang="en-US" sz="1050"/>
              <a:t> </a:t>
            </a:r>
            <a:r>
              <a:rPr lang="en-US" sz="1050" err="1"/>
              <a:t>padrões</a:t>
            </a:r>
            <a:r>
              <a:rPr lang="en-US" sz="1050"/>
              <a:t>.</a:t>
            </a:r>
            <a:endParaRPr lang="en-BR" sz="1050"/>
          </a:p>
        </p:txBody>
      </p:sp>
      <p:sp>
        <p:nvSpPr>
          <p:cNvPr id="41" name="TextBox 30">
            <a:extLst>
              <a:ext uri="{FF2B5EF4-FFF2-40B4-BE49-F238E27FC236}">
                <a16:creationId xmlns:a16="http://schemas.microsoft.com/office/drawing/2014/main" id="{A0D5BCC6-FBEF-295B-925A-BBD5009D090A}"/>
              </a:ext>
            </a:extLst>
          </p:cNvPr>
          <p:cNvSpPr txBox="1"/>
          <p:nvPr/>
        </p:nvSpPr>
        <p:spPr>
          <a:xfrm>
            <a:off x="1709922" y="2810389"/>
            <a:ext cx="394219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É um </a:t>
            </a:r>
            <a:r>
              <a:rPr lang="en-US" sz="1050" dirty="0" err="1">
                <a:solidFill>
                  <a:schemeClr val="bg1"/>
                </a:solidFill>
              </a:rPr>
              <a:t>objetivo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específico</a:t>
            </a:r>
            <a:r>
              <a:rPr lang="en-US" sz="1050" dirty="0">
                <a:solidFill>
                  <a:schemeClr val="bg1"/>
                </a:solidFill>
              </a:rPr>
              <a:t> de </a:t>
            </a:r>
            <a:r>
              <a:rPr lang="en-US" sz="1050" dirty="0" err="1">
                <a:solidFill>
                  <a:schemeClr val="bg1"/>
                </a:solidFill>
              </a:rPr>
              <a:t>nível</a:t>
            </a:r>
            <a:r>
              <a:rPr lang="en-US" sz="1050" dirty="0">
                <a:solidFill>
                  <a:schemeClr val="bg1"/>
                </a:solidFill>
              </a:rPr>
              <a:t> de </a:t>
            </a:r>
            <a:r>
              <a:rPr lang="en-US" sz="1050" dirty="0" err="1">
                <a:solidFill>
                  <a:schemeClr val="bg1"/>
                </a:solidFill>
              </a:rPr>
              <a:t>serviço</a:t>
            </a:r>
            <a:r>
              <a:rPr lang="en-US" sz="1050" dirty="0">
                <a:solidFill>
                  <a:schemeClr val="bg1"/>
                </a:solidFill>
              </a:rPr>
              <a:t> que é </a:t>
            </a:r>
            <a:r>
              <a:rPr lang="en-US" sz="1050" dirty="0" err="1">
                <a:solidFill>
                  <a:schemeClr val="bg1"/>
                </a:solidFill>
              </a:rPr>
              <a:t>acordado</a:t>
            </a:r>
            <a:r>
              <a:rPr lang="en-US" sz="1050" dirty="0">
                <a:solidFill>
                  <a:schemeClr val="bg1"/>
                </a:solidFill>
              </a:rPr>
              <a:t> entre o </a:t>
            </a:r>
            <a:r>
              <a:rPr lang="en-US" sz="1050" dirty="0" err="1">
                <a:solidFill>
                  <a:schemeClr val="bg1"/>
                </a:solidFill>
              </a:rPr>
              <a:t>fornecedor</a:t>
            </a:r>
            <a:r>
              <a:rPr lang="en-US" sz="1050" dirty="0">
                <a:solidFill>
                  <a:schemeClr val="bg1"/>
                </a:solidFill>
              </a:rPr>
              <a:t> de </a:t>
            </a:r>
            <a:r>
              <a:rPr lang="en-US" sz="1050" dirty="0" err="1">
                <a:solidFill>
                  <a:schemeClr val="bg1"/>
                </a:solidFill>
              </a:rPr>
              <a:t>serviços</a:t>
            </a:r>
            <a:r>
              <a:rPr lang="en-US" sz="1050" dirty="0">
                <a:solidFill>
                  <a:schemeClr val="bg1"/>
                </a:solidFill>
              </a:rPr>
              <a:t> e o </a:t>
            </a:r>
            <a:r>
              <a:rPr lang="en-US" sz="1050" dirty="0" err="1">
                <a:solidFill>
                  <a:schemeClr val="bg1"/>
                </a:solidFill>
              </a:rPr>
              <a:t>cliente</a:t>
            </a:r>
            <a:r>
              <a:rPr lang="en-US" sz="1050" dirty="0">
                <a:solidFill>
                  <a:schemeClr val="bg1"/>
                </a:solidFill>
              </a:rPr>
              <a:t>. </a:t>
            </a:r>
            <a:r>
              <a:rPr lang="en-US" sz="1050" dirty="0" err="1">
                <a:solidFill>
                  <a:schemeClr val="bg1"/>
                </a:solidFill>
              </a:rPr>
              <a:t>Diferente</a:t>
            </a:r>
            <a:r>
              <a:rPr lang="en-US" sz="1050" dirty="0">
                <a:solidFill>
                  <a:schemeClr val="bg1"/>
                </a:solidFill>
              </a:rPr>
              <a:t> do SLA, que é um </a:t>
            </a:r>
            <a:r>
              <a:rPr lang="en-US" sz="1050" dirty="0" err="1">
                <a:solidFill>
                  <a:schemeClr val="bg1"/>
                </a:solidFill>
              </a:rPr>
              <a:t>contrato</a:t>
            </a:r>
            <a:r>
              <a:rPr lang="en-US" sz="1050" dirty="0">
                <a:solidFill>
                  <a:schemeClr val="bg1"/>
                </a:solidFill>
              </a:rPr>
              <a:t>, o SLO é </a:t>
            </a:r>
            <a:r>
              <a:rPr lang="en-US" sz="1050" dirty="0" err="1">
                <a:solidFill>
                  <a:schemeClr val="bg1"/>
                </a:solidFill>
              </a:rPr>
              <a:t>frequentemente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usado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internamente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como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uma</a:t>
            </a:r>
            <a:r>
              <a:rPr lang="en-US" sz="1050" dirty="0">
                <a:solidFill>
                  <a:schemeClr val="bg1"/>
                </a:solidFill>
              </a:rPr>
              <a:t> meta de </a:t>
            </a:r>
            <a:r>
              <a:rPr lang="en-US" sz="1050" dirty="0" err="1">
                <a:solidFill>
                  <a:schemeClr val="bg1"/>
                </a:solidFill>
              </a:rPr>
              <a:t>desempenho</a:t>
            </a:r>
            <a:r>
              <a:rPr lang="en-US" sz="1050" dirty="0">
                <a:solidFill>
                  <a:schemeClr val="bg1"/>
                </a:solidFill>
              </a:rPr>
              <a:t> que a </a:t>
            </a:r>
            <a:r>
              <a:rPr lang="en-US" sz="1050" dirty="0" err="1">
                <a:solidFill>
                  <a:schemeClr val="bg1"/>
                </a:solidFill>
              </a:rPr>
              <a:t>equipe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busca</a:t>
            </a:r>
            <a:r>
              <a:rPr lang="en-US" sz="1050" dirty="0">
                <a:solidFill>
                  <a:schemeClr val="bg1"/>
                </a:solidFill>
              </a:rPr>
              <a:t> </a:t>
            </a:r>
            <a:r>
              <a:rPr lang="en-US" sz="1050" dirty="0" err="1">
                <a:solidFill>
                  <a:schemeClr val="bg1"/>
                </a:solidFill>
              </a:rPr>
              <a:t>alcançar</a:t>
            </a:r>
            <a:r>
              <a:rPr lang="en-US" sz="1050" dirty="0">
                <a:solidFill>
                  <a:schemeClr val="bg1"/>
                </a:solidFill>
              </a:rPr>
              <a:t>. </a:t>
            </a:r>
            <a:endParaRPr lang="en-BR" sz="1050" dirty="0">
              <a:solidFill>
                <a:schemeClr val="bg1"/>
              </a:solidFill>
            </a:endParaRPr>
          </a:p>
        </p:txBody>
      </p:sp>
      <p:sp>
        <p:nvSpPr>
          <p:cNvPr id="42" name="TextBox 31">
            <a:extLst>
              <a:ext uri="{FF2B5EF4-FFF2-40B4-BE49-F238E27FC236}">
                <a16:creationId xmlns:a16="http://schemas.microsoft.com/office/drawing/2014/main" id="{406FFCF4-CC72-60A4-1AC0-23879576D391}"/>
              </a:ext>
            </a:extLst>
          </p:cNvPr>
          <p:cNvSpPr txBox="1"/>
          <p:nvPr/>
        </p:nvSpPr>
        <p:spPr>
          <a:xfrm>
            <a:off x="1727141" y="3928602"/>
            <a:ext cx="3703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BR"/>
            </a:defPPr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z="1050" dirty="0"/>
              <a:t>SLI é </a:t>
            </a:r>
            <a:r>
              <a:rPr lang="en-US" sz="1050" dirty="0" err="1"/>
              <a:t>uma</a:t>
            </a:r>
            <a:r>
              <a:rPr lang="en-US" sz="1050" dirty="0"/>
              <a:t> </a:t>
            </a:r>
            <a:r>
              <a:rPr lang="en-US" sz="1050" dirty="0" err="1"/>
              <a:t>métrica</a:t>
            </a:r>
            <a:r>
              <a:rPr lang="en-US" sz="1050" dirty="0"/>
              <a:t> </a:t>
            </a:r>
            <a:r>
              <a:rPr lang="en-US" sz="1050" dirty="0" err="1"/>
              <a:t>específica</a:t>
            </a:r>
            <a:r>
              <a:rPr lang="en-US" sz="1050" dirty="0"/>
              <a:t> </a:t>
            </a:r>
            <a:r>
              <a:rPr lang="en-US" sz="1050" dirty="0" err="1"/>
              <a:t>usada</a:t>
            </a:r>
            <a:r>
              <a:rPr lang="en-US" sz="1050" dirty="0"/>
              <a:t> para </a:t>
            </a:r>
            <a:r>
              <a:rPr lang="en-US" sz="1050" dirty="0" err="1"/>
              <a:t>medir</a:t>
            </a:r>
            <a:r>
              <a:rPr lang="en-US" sz="1050" dirty="0"/>
              <a:t> o </a:t>
            </a:r>
            <a:r>
              <a:rPr lang="en-US" sz="1050" dirty="0" err="1"/>
              <a:t>desempenho</a:t>
            </a:r>
            <a:r>
              <a:rPr lang="en-US" sz="1050" dirty="0"/>
              <a:t> de um </a:t>
            </a:r>
            <a:r>
              <a:rPr lang="en-US" sz="1050" dirty="0" err="1"/>
              <a:t>serviço</a:t>
            </a:r>
            <a:r>
              <a:rPr lang="en-US" sz="1050" dirty="0"/>
              <a:t> </a:t>
            </a:r>
            <a:r>
              <a:rPr lang="en-US" sz="1050" dirty="0" err="1"/>
              <a:t>em</a:t>
            </a:r>
            <a:r>
              <a:rPr lang="en-US" sz="1050" dirty="0"/>
              <a:t> </a:t>
            </a:r>
            <a:r>
              <a:rPr lang="en-US" sz="1050" dirty="0" err="1"/>
              <a:t>relação</a:t>
            </a:r>
            <a:r>
              <a:rPr lang="en-US" sz="1050" dirty="0"/>
              <a:t> a um SLO </a:t>
            </a:r>
            <a:r>
              <a:rPr lang="en-US" sz="1050" dirty="0" err="1"/>
              <a:t>acordado</a:t>
            </a:r>
            <a:r>
              <a:rPr lang="en-US" sz="1050" dirty="0"/>
              <a:t>. SLIs </a:t>
            </a:r>
            <a:r>
              <a:rPr lang="en-US" sz="1050" dirty="0" err="1"/>
              <a:t>podem</a:t>
            </a:r>
            <a:r>
              <a:rPr lang="en-US" sz="1050" dirty="0"/>
              <a:t> ser </a:t>
            </a:r>
            <a:r>
              <a:rPr lang="en-US" sz="1050" dirty="0" err="1"/>
              <a:t>qualquer</a:t>
            </a:r>
            <a:r>
              <a:rPr lang="en-US" sz="1050" dirty="0"/>
              <a:t> </a:t>
            </a:r>
            <a:r>
              <a:rPr lang="en-US" sz="1050" dirty="0" err="1"/>
              <a:t>coisa</a:t>
            </a:r>
            <a:r>
              <a:rPr lang="en-US" sz="1050" dirty="0"/>
              <a:t>, </a:t>
            </a:r>
            <a:r>
              <a:rPr lang="en-US" sz="1050" dirty="0" err="1"/>
              <a:t>desde</a:t>
            </a:r>
            <a:r>
              <a:rPr lang="en-US" sz="1050" dirty="0"/>
              <a:t> a </a:t>
            </a:r>
            <a:r>
              <a:rPr lang="en-US" sz="1050" dirty="0" err="1"/>
              <a:t>latência</a:t>
            </a:r>
            <a:r>
              <a:rPr lang="en-US" sz="1050" dirty="0"/>
              <a:t> do </a:t>
            </a:r>
            <a:r>
              <a:rPr lang="en-US" sz="1050" dirty="0" err="1"/>
              <a:t>sistema</a:t>
            </a:r>
            <a:r>
              <a:rPr lang="en-US" sz="1050" dirty="0"/>
              <a:t>, taxa de </a:t>
            </a:r>
            <a:r>
              <a:rPr lang="en-US" sz="1050" dirty="0" err="1"/>
              <a:t>erro</a:t>
            </a:r>
            <a:r>
              <a:rPr lang="en-US" sz="1050" dirty="0"/>
              <a:t>, </a:t>
            </a:r>
            <a:r>
              <a:rPr lang="en-US" sz="1050" dirty="0" err="1"/>
              <a:t>disponibilidade</a:t>
            </a:r>
            <a:r>
              <a:rPr lang="en-US" sz="1050" dirty="0"/>
              <a:t> do </a:t>
            </a:r>
            <a:r>
              <a:rPr lang="en-US" sz="1050" dirty="0" err="1"/>
              <a:t>sistema</a:t>
            </a:r>
            <a:r>
              <a:rPr lang="en-US" sz="1050" dirty="0"/>
              <a:t>, </a:t>
            </a:r>
            <a:r>
              <a:rPr lang="en-US" sz="1050" dirty="0" err="1"/>
              <a:t>até</a:t>
            </a:r>
            <a:r>
              <a:rPr lang="en-US" sz="1050" dirty="0"/>
              <a:t> a taxa de </a:t>
            </a:r>
            <a:r>
              <a:rPr lang="en-US" sz="1050" dirty="0" err="1"/>
              <a:t>sucesso</a:t>
            </a:r>
            <a:r>
              <a:rPr lang="en-US" sz="1050" dirty="0"/>
              <a:t> de </a:t>
            </a:r>
            <a:r>
              <a:rPr lang="en-US" sz="1050" dirty="0" err="1"/>
              <a:t>transações</a:t>
            </a:r>
            <a:r>
              <a:rPr lang="en-US" sz="1050" dirty="0"/>
              <a:t>. </a:t>
            </a:r>
            <a:endParaRPr lang="en-BR" sz="1050" dirty="0"/>
          </a:p>
        </p:txBody>
      </p:sp>
    </p:spTree>
    <p:extLst>
      <p:ext uri="{BB962C8B-B14F-4D97-AF65-F5344CB8AC3E}">
        <p14:creationId xmlns:p14="http://schemas.microsoft.com/office/powerpoint/2010/main" val="328640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BD0F3574-00F0-C476-EAFC-C1A9BF2F1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3" t="-37" r="226" b="37"/>
          <a:stretch/>
        </p:blipFill>
        <p:spPr>
          <a:xfrm flipH="1">
            <a:off x="0" y="0"/>
            <a:ext cx="7164288" cy="5175126"/>
          </a:xfrm>
          <a:prstGeom prst="rect">
            <a:avLst/>
          </a:prstGeom>
        </p:spPr>
      </p:pic>
      <p:pic>
        <p:nvPicPr>
          <p:cNvPr id="4" name="Imagem 3" descr="Padrão do plano de fundo&#10;&#10;Descrição gerada automaticamente">
            <a:extLst>
              <a:ext uri="{FF2B5EF4-FFF2-40B4-BE49-F238E27FC236}">
                <a16:creationId xmlns:a16="http://schemas.microsoft.com/office/drawing/2014/main" id="{06C29DE6-CE58-9F10-5CF3-6232A17E2F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" t="-37" r="76918" b="37"/>
          <a:stretch/>
        </p:blipFill>
        <p:spPr>
          <a:xfrm>
            <a:off x="7068148" y="0"/>
            <a:ext cx="2130458" cy="5175126"/>
          </a:xfrm>
          <a:prstGeom prst="rect">
            <a:avLst/>
          </a:prstGeom>
        </p:spPr>
      </p:pic>
      <p:pic>
        <p:nvPicPr>
          <p:cNvPr id="14" name="Picture 22" descr="A person in a suit and tie holding his arm out&#10;&#10;Description automatically generated">
            <a:extLst>
              <a:ext uri="{FF2B5EF4-FFF2-40B4-BE49-F238E27FC236}">
                <a16:creationId xmlns:a16="http://schemas.microsoft.com/office/drawing/2014/main" id="{C892D577-3252-8CFD-11B6-9BB8B708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89" y="205087"/>
            <a:ext cx="3197539" cy="1758401"/>
          </a:xfrm>
          <a:prstGeom prst="rect">
            <a:avLst/>
          </a:prstGeom>
        </p:spPr>
      </p:pic>
      <p:pic>
        <p:nvPicPr>
          <p:cNvPr id="15" name="Picture 32" descr="A person with her hands on her cheeks&#10;&#10;Description automatically generated">
            <a:extLst>
              <a:ext uri="{FF2B5EF4-FFF2-40B4-BE49-F238E27FC236}">
                <a16:creationId xmlns:a16="http://schemas.microsoft.com/office/drawing/2014/main" id="{A4DDA688-7FA8-0997-7193-3B3AF48E6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55" y="1886451"/>
            <a:ext cx="1732330" cy="1798509"/>
          </a:xfrm>
          <a:prstGeom prst="rect">
            <a:avLst/>
          </a:prstGeom>
        </p:spPr>
      </p:pic>
      <p:pic>
        <p:nvPicPr>
          <p:cNvPr id="16" name="Picture 2" descr="Velocímetro digital de néon brilhante com ilustração de indicadores de  painel de luz | Vetor Premium">
            <a:extLst>
              <a:ext uri="{FF2B5EF4-FFF2-40B4-BE49-F238E27FC236}">
                <a16:creationId xmlns:a16="http://schemas.microsoft.com/office/drawing/2014/main" id="{34837E73-D3A0-1B86-76EE-16188DF0D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7" t="20730" r="19627" b="18635"/>
          <a:stretch/>
        </p:blipFill>
        <p:spPr bwMode="auto">
          <a:xfrm>
            <a:off x="441806" y="3651870"/>
            <a:ext cx="1331068" cy="13310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7E45D9B2-A585-CCF5-DBD5-D2202BA95B84}"/>
              </a:ext>
            </a:extLst>
          </p:cNvPr>
          <p:cNvSpPr txBox="1"/>
          <p:nvPr/>
        </p:nvSpPr>
        <p:spPr>
          <a:xfrm>
            <a:off x="3382684" y="2788332"/>
            <a:ext cx="2130458" cy="935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SLO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644E5688-63B2-4F79-1DC2-D34D9CCE443D}"/>
              </a:ext>
            </a:extLst>
          </p:cNvPr>
          <p:cNvSpPr txBox="1"/>
          <p:nvPr/>
        </p:nvSpPr>
        <p:spPr>
          <a:xfrm>
            <a:off x="1802758" y="3977250"/>
            <a:ext cx="2130458" cy="935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 o SLI 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CBA13D59-0D69-DB18-272C-57AEC0539D59}"/>
              </a:ext>
            </a:extLst>
          </p:cNvPr>
          <p:cNvSpPr txBox="1"/>
          <p:nvPr/>
        </p:nvSpPr>
        <p:spPr>
          <a:xfrm>
            <a:off x="914483" y="1266001"/>
            <a:ext cx="2130458" cy="935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SLA 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11D4F0CC-8FEC-C1C0-2E0E-673E609E8A7E}"/>
              </a:ext>
            </a:extLst>
          </p:cNvPr>
          <p:cNvSpPr txBox="1"/>
          <p:nvPr/>
        </p:nvSpPr>
        <p:spPr>
          <a:xfrm>
            <a:off x="1860779" y="1255024"/>
            <a:ext cx="2865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É o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número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que o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seu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cliente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vai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cobrar</a:t>
            </a:r>
            <a:endParaRPr lang="en-US" sz="2000" kern="1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86B386B1-541C-4788-DEE3-B9742EFB5233}"/>
              </a:ext>
            </a:extLst>
          </p:cNvPr>
          <p:cNvSpPr txBox="1"/>
          <p:nvPr/>
        </p:nvSpPr>
        <p:spPr>
          <a:xfrm>
            <a:off x="4471969" y="2785705"/>
            <a:ext cx="2065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É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quando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acende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o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alerta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de: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BF44DD9A-9238-0FB7-4763-B7C3E3702805}"/>
              </a:ext>
            </a:extLst>
          </p:cNvPr>
          <p:cNvSpPr txBox="1"/>
          <p:nvPr/>
        </p:nvSpPr>
        <p:spPr>
          <a:xfrm>
            <a:off x="6818903" y="2756722"/>
            <a:ext cx="2289601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CUIDADO VAI DAR M…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98B03E7A-F334-0FD0-9EB5-FDB92FA62BE3}"/>
              </a:ext>
            </a:extLst>
          </p:cNvPr>
          <p:cNvSpPr txBox="1"/>
          <p:nvPr/>
        </p:nvSpPr>
        <p:spPr>
          <a:xfrm>
            <a:off x="3491880" y="4138840"/>
            <a:ext cx="314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É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número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propriamente</a:t>
            </a:r>
            <a:r>
              <a:rPr lang="en-US" sz="2000" kern="12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dito</a:t>
            </a:r>
            <a:endParaRPr lang="en-US" sz="2000" kern="1200" dirty="0">
              <a:solidFill>
                <a:schemeClr val="bg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4" name="Left Brace 20">
            <a:extLst>
              <a:ext uri="{FF2B5EF4-FFF2-40B4-BE49-F238E27FC236}">
                <a16:creationId xmlns:a16="http://schemas.microsoft.com/office/drawing/2014/main" id="{2DAE0E82-6D72-F500-03F4-69B75FA0A9C5}"/>
              </a:ext>
            </a:extLst>
          </p:cNvPr>
          <p:cNvSpPr/>
          <p:nvPr/>
        </p:nvSpPr>
        <p:spPr>
          <a:xfrm>
            <a:off x="6395088" y="2663884"/>
            <a:ext cx="630892" cy="1033029"/>
          </a:xfrm>
          <a:prstGeom prst="leftBrace">
            <a:avLst>
              <a:gd name="adj1" fmla="val 51234"/>
              <a:gd name="adj2" fmla="val 49331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177264DB-0E20-7A0B-7383-EA181DC984CE}"/>
              </a:ext>
            </a:extLst>
          </p:cNvPr>
          <p:cNvSpPr txBox="1">
            <a:spLocks/>
          </p:cNvSpPr>
          <p:nvPr/>
        </p:nvSpPr>
        <p:spPr>
          <a:xfrm>
            <a:off x="250825" y="361950"/>
            <a:ext cx="3385071" cy="105767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kern="0" dirty="0" err="1">
                <a:solidFill>
                  <a:schemeClr val="bg1"/>
                </a:solidFill>
              </a:rPr>
              <a:t>Traduzindo</a:t>
            </a:r>
            <a:r>
              <a:rPr lang="en-US" kern="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083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red triangle sign on the side of a road&#10;&#10;Description automatically generated">
            <a:extLst>
              <a:ext uri="{FF2B5EF4-FFF2-40B4-BE49-F238E27FC236}">
                <a16:creationId xmlns:a16="http://schemas.microsoft.com/office/drawing/2014/main" id="{703E56C4-E092-E0EA-E90B-747B08CC2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19" y="-9783"/>
            <a:ext cx="9149619" cy="4611495"/>
          </a:xfrm>
          <a:prstGeom prst="rect">
            <a:avLst/>
          </a:prstGeom>
        </p:spPr>
      </p:pic>
      <p:pic>
        <p:nvPicPr>
          <p:cNvPr id="16" name="Picture 15" descr="A red triangle sign on the side of a road&#10;&#10;Description automatically generated">
            <a:extLst>
              <a:ext uri="{FF2B5EF4-FFF2-40B4-BE49-F238E27FC236}">
                <a16:creationId xmlns:a16="http://schemas.microsoft.com/office/drawing/2014/main" id="{22872EB5-2787-32FF-F239-655D09259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41"/>
          <a:stretch/>
        </p:blipFill>
        <p:spPr>
          <a:xfrm>
            <a:off x="4658" y="-11405"/>
            <a:ext cx="9149619" cy="5143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909A92-6DB8-4130-9A42-C95441B0BBD9}"/>
              </a:ext>
            </a:extLst>
          </p:cNvPr>
          <p:cNvSpPr/>
          <p:nvPr/>
        </p:nvSpPr>
        <p:spPr>
          <a:xfrm>
            <a:off x="5724127" y="137497"/>
            <a:ext cx="3232753" cy="4848941"/>
          </a:xfrm>
          <a:prstGeom prst="roundRect">
            <a:avLst>
              <a:gd name="adj" fmla="val 7934"/>
            </a:avLst>
          </a:prstGeom>
          <a:solidFill>
            <a:schemeClr val="lt1">
              <a:alpha val="66841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4896D4-125C-9E37-4094-DB2B9EFD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19" y="369466"/>
            <a:ext cx="2152633" cy="1928401"/>
          </a:xfrm>
          <a:prstGeom prst="roundRect">
            <a:avLst>
              <a:gd name="adj" fmla="val 1279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92B2F2-8AE7-E541-6A31-AA4460DA3F8C}"/>
              </a:ext>
            </a:extLst>
          </p:cNvPr>
          <p:cNvSpPr txBox="1"/>
          <p:nvPr/>
        </p:nvSpPr>
        <p:spPr>
          <a:xfrm>
            <a:off x="5709028" y="385480"/>
            <a:ext cx="3060625" cy="413750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Feriadão, Márcio resolveu que vai aproveitar a praia!</a:t>
            </a:r>
          </a:p>
          <a:p>
            <a:pPr algn="r">
              <a:lnSpc>
                <a:spcPct val="90000"/>
              </a:lnSpc>
              <a:spcAft>
                <a:spcPts val="450"/>
              </a:spcAft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Ele acabou ficando </a:t>
            </a:r>
          </a:p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na estrada!</a:t>
            </a:r>
          </a:p>
          <a:p>
            <a:pPr algn="r">
              <a:lnSpc>
                <a:spcPct val="90000"/>
              </a:lnSpc>
              <a:spcAft>
                <a:spcPts val="450"/>
              </a:spcAft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Agora, olha como estava o painel do carro.</a:t>
            </a:r>
          </a:p>
          <a:p>
            <a:pPr algn="r">
              <a:lnSpc>
                <a:spcPct val="90000"/>
              </a:lnSpc>
              <a:spcAft>
                <a:spcPts val="450"/>
              </a:spcAft>
            </a:pPr>
            <a:endParaRPr lang="pt-BR" sz="2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Qual foi o erro </a:t>
            </a:r>
          </a:p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de Márcio?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BFB97D-44D4-56D7-4707-82B825B65CC7}"/>
              </a:ext>
            </a:extLst>
          </p:cNvPr>
          <p:cNvCxnSpPr>
            <a:cxnSpLocks/>
          </p:cNvCxnSpPr>
          <p:nvPr/>
        </p:nvCxnSpPr>
        <p:spPr>
          <a:xfrm flipH="1">
            <a:off x="6613480" y="3507854"/>
            <a:ext cx="202622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BFD488CD-F51F-FDCC-5A1A-B6432ADA4EE6}"/>
              </a:ext>
            </a:extLst>
          </p:cNvPr>
          <p:cNvCxnSpPr>
            <a:cxnSpLocks/>
            <a:endCxn id="10" idx="3"/>
          </p:cNvCxnSpPr>
          <p:nvPr/>
        </p:nvCxnSpPr>
        <p:spPr>
          <a:xfrm rot="10800000">
            <a:off x="2339752" y="1333668"/>
            <a:ext cx="4273728" cy="2174189"/>
          </a:xfrm>
          <a:prstGeom prst="curvedConnector3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B035DB-A4C2-73CC-5D2C-A2E6ECFB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21534"/>
            <a:ext cx="3723486" cy="3335624"/>
          </a:xfrm>
          <a:prstGeom prst="roundRect">
            <a:avLst>
              <a:gd name="adj" fmla="val 1279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CDFBCA-6A37-53A7-4CD3-376F50E7E35E}"/>
              </a:ext>
            </a:extLst>
          </p:cNvPr>
          <p:cNvSpPr txBox="1"/>
          <p:nvPr/>
        </p:nvSpPr>
        <p:spPr>
          <a:xfrm>
            <a:off x="4211960" y="483518"/>
            <a:ext cx="3941246" cy="108012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pt-BR" sz="24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Márcio tinha em mãos todas as informações que precisava para não ficar na estrada!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B636271-F8D9-1176-F7FA-64ACFACA80DC}"/>
              </a:ext>
            </a:extLst>
          </p:cNvPr>
          <p:cNvSpPr txBox="1"/>
          <p:nvPr/>
        </p:nvSpPr>
        <p:spPr>
          <a:xfrm>
            <a:off x="5652120" y="1809225"/>
            <a:ext cx="3350026" cy="108012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24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É possível entender o aconteceu com base nesses indicadores?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ECA9E6BE-22FD-E5A5-AEFA-96279E8D088B}"/>
              </a:ext>
            </a:extLst>
          </p:cNvPr>
          <p:cNvSpPr txBox="1"/>
          <p:nvPr/>
        </p:nvSpPr>
        <p:spPr>
          <a:xfrm>
            <a:off x="4211960" y="3134932"/>
            <a:ext cx="4459251" cy="174107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Muito provável que sim. </a:t>
            </a:r>
          </a:p>
          <a:p>
            <a:pPr algn="ctr">
              <a:lnSpc>
                <a:spcPct val="90000"/>
              </a:lnSpc>
              <a:spcAft>
                <a:spcPts val="450"/>
              </a:spcAft>
            </a:pPr>
            <a:b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Mas a questão </a:t>
            </a:r>
            <a:b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pt-BR" sz="3200" i="1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não é essa!</a:t>
            </a:r>
          </a:p>
        </p:txBody>
      </p:sp>
    </p:spTree>
    <p:extLst>
      <p:ext uri="{BB962C8B-B14F-4D97-AF65-F5344CB8AC3E}">
        <p14:creationId xmlns:p14="http://schemas.microsoft.com/office/powerpoint/2010/main" val="399262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273203-D7C5-649D-B8E7-4BEB7DE5B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85"/>
          <a:stretch/>
        </p:blipFill>
        <p:spPr>
          <a:xfrm>
            <a:off x="-1734" y="-481460"/>
            <a:ext cx="9145160" cy="5624960"/>
          </a:xfrm>
          <a:prstGeom prst="rect">
            <a:avLst/>
          </a:prstGeom>
        </p:spPr>
      </p:pic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1F4FB83B-F4DE-3586-2C73-EC2046463A89}"/>
              </a:ext>
            </a:extLst>
          </p:cNvPr>
          <p:cNvSpPr/>
          <p:nvPr/>
        </p:nvSpPr>
        <p:spPr>
          <a:xfrm rot="20703399">
            <a:off x="2692101" y="1615371"/>
            <a:ext cx="428135" cy="532046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Lightning Bolt 16">
            <a:extLst>
              <a:ext uri="{FF2B5EF4-FFF2-40B4-BE49-F238E27FC236}">
                <a16:creationId xmlns:a16="http://schemas.microsoft.com/office/drawing/2014/main" id="{45E8CBDF-768E-41AA-3D71-3D03312710CC}"/>
              </a:ext>
            </a:extLst>
          </p:cNvPr>
          <p:cNvSpPr/>
          <p:nvPr/>
        </p:nvSpPr>
        <p:spPr>
          <a:xfrm rot="19401046">
            <a:off x="2636986" y="2294482"/>
            <a:ext cx="428135" cy="532046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Lightning Bolt 24">
            <a:extLst>
              <a:ext uri="{FF2B5EF4-FFF2-40B4-BE49-F238E27FC236}">
                <a16:creationId xmlns:a16="http://schemas.microsoft.com/office/drawing/2014/main" id="{78CBFA92-ED75-0CF7-9FA9-2BCF050A4269}"/>
              </a:ext>
            </a:extLst>
          </p:cNvPr>
          <p:cNvSpPr/>
          <p:nvPr/>
        </p:nvSpPr>
        <p:spPr>
          <a:xfrm rot="5026806">
            <a:off x="5938014" y="1616919"/>
            <a:ext cx="532046" cy="428135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AAC2A534-1648-2A67-2BC0-3FEB5FA61032}"/>
              </a:ext>
            </a:extLst>
          </p:cNvPr>
          <p:cNvSpPr/>
          <p:nvPr/>
        </p:nvSpPr>
        <p:spPr>
          <a:xfrm rot="5169391">
            <a:off x="6135637" y="2137423"/>
            <a:ext cx="532046" cy="428135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1BEF4B-7C2B-7B66-D628-F3488BD12E68}"/>
              </a:ext>
            </a:extLst>
          </p:cNvPr>
          <p:cNvSpPr txBox="1"/>
          <p:nvPr/>
        </p:nvSpPr>
        <p:spPr>
          <a:xfrm>
            <a:off x="-155728" y="3560172"/>
            <a:ext cx="3161072" cy="136815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pt-BR" sz="3600" b="1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É QUE NÃO ADIANTA SÓ MEDIR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09823C2-3DD9-62A9-7974-376F5A7C1667}"/>
              </a:ext>
            </a:extLst>
          </p:cNvPr>
          <p:cNvSpPr txBox="1"/>
          <p:nvPr/>
        </p:nvSpPr>
        <p:spPr>
          <a:xfrm>
            <a:off x="2980544" y="4362076"/>
            <a:ext cx="46748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🤬 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464631706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_open4education">
  <a:themeElements>
    <a:clrScheme name="modelo_open4educ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modelo_open4educ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_open4educ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2590</TotalTime>
  <Words>824</Words>
  <Application>Microsoft Office PowerPoint</Application>
  <PresentationFormat>Apresentação na tela (16:9)</PresentationFormat>
  <Paragraphs>192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Comic Sans MS</vt:lpstr>
      <vt:lpstr>EurostileT</vt:lpstr>
      <vt:lpstr>Segoe UI</vt:lpstr>
      <vt:lpstr>Segoe UI Light</vt:lpstr>
      <vt:lpstr>Times New Roman</vt:lpstr>
      <vt:lpstr>Wingdings</vt:lpstr>
      <vt:lpstr>modelo_open4education</vt:lpstr>
      <vt:lpstr>Turbine seu SRE  com Inteligência Artificial</vt:lpstr>
      <vt:lpstr>Rodrigo Tavares</vt:lpstr>
      <vt:lpstr>Apresentação do PowerPoint</vt:lpstr>
      <vt:lpstr>O que é SRE?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Muitas ferramentas ...</vt:lpstr>
      <vt:lpstr>Apresentação do PowerPoint</vt:lpstr>
      <vt:lpstr>SRE direto da fonte</vt:lpstr>
      <vt:lpstr>O caos de monitorar informações diferentes</vt:lpstr>
      <vt:lpstr>Ingerindo alguns dados</vt:lpstr>
      <vt:lpstr>Fluxo Machine Learning</vt:lpstr>
      <vt:lpstr>Apresentação do PowerPoint</vt:lpstr>
      <vt:lpstr>SRE Bot</vt:lpstr>
      <vt:lpstr>SRE Bot</vt:lpstr>
      <vt:lpstr>SRE Bot</vt:lpstr>
      <vt:lpstr>LLM + Tool calling</vt:lpstr>
      <vt:lpstr>Apresentação do PowerPoint</vt:lpstr>
    </vt:vector>
  </TitlesOfParts>
  <Company>Globalcode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para Líderes e Gerentes</dc:title>
  <dc:creator>Elaine Quintino da Silva</dc:creator>
  <cp:lastModifiedBy>Rodrigo Tavares</cp:lastModifiedBy>
  <cp:revision>103</cp:revision>
  <dcterms:created xsi:type="dcterms:W3CDTF">2008-09-08T18:46:53Z</dcterms:created>
  <dcterms:modified xsi:type="dcterms:W3CDTF">2024-10-15T01:56:23Z</dcterms:modified>
</cp:coreProperties>
</file>